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8" r:id="rId3"/>
    <p:sldId id="269" r:id="rId4"/>
    <p:sldId id="270" r:id="rId5"/>
    <p:sldId id="271" r:id="rId6"/>
    <p:sldId id="272" r:id="rId7"/>
    <p:sldId id="273" r:id="rId8"/>
    <p:sldId id="274" r:id="rId9"/>
    <p:sldId id="275" r:id="rId10"/>
    <p:sldId id="276" r:id="rId11"/>
    <p:sldId id="277" r:id="rId12"/>
    <p:sldId id="282" r:id="rId13"/>
    <p:sldId id="279" r:id="rId14"/>
    <p:sldId id="280" r:id="rId15"/>
    <p:sldId id="28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5D47F0E-34A7-0C62-7AD0-2EA4388AD1BE}" v="25" dt="2023-05-19T04:55:43.159"/>
    <p1510:client id="{B6FB56E8-6481-467E-CB2C-84F590E061E5}" v="235" dt="2023-05-19T04:49:31.3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FF134-E8F7-4278-943A-9F5AF8CECA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A054AA5-A9F8-482E-B8E2-C32D322B3F3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D69CADA-E3D5-4363-B447-E8729E1A693F}"/>
              </a:ext>
            </a:extLst>
          </p:cNvPr>
          <p:cNvSpPr>
            <a:spLocks noGrp="1"/>
          </p:cNvSpPr>
          <p:nvPr>
            <p:ph type="dt" sz="half" idx="10"/>
          </p:nvPr>
        </p:nvSpPr>
        <p:spPr/>
        <p:txBody>
          <a:bodyPr/>
          <a:lstStyle/>
          <a:p>
            <a:fld id="{E6272227-3957-4E15-9E9E-9E59A73FD8B3}" type="datetimeFigureOut">
              <a:rPr lang="en-IN" smtClean="0"/>
              <a:t>18-05-2023</a:t>
            </a:fld>
            <a:endParaRPr lang="en-IN"/>
          </a:p>
        </p:txBody>
      </p:sp>
      <p:sp>
        <p:nvSpPr>
          <p:cNvPr id="5" name="Footer Placeholder 4">
            <a:extLst>
              <a:ext uri="{FF2B5EF4-FFF2-40B4-BE49-F238E27FC236}">
                <a16:creationId xmlns:a16="http://schemas.microsoft.com/office/drawing/2014/main" id="{950CCA64-5672-4C63-99F7-F7CAB0E9CBE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4235E6D-EAA4-4E76-9E26-38E58868E516}"/>
              </a:ext>
            </a:extLst>
          </p:cNvPr>
          <p:cNvSpPr>
            <a:spLocks noGrp="1"/>
          </p:cNvSpPr>
          <p:nvPr>
            <p:ph type="sldNum" sz="quarter" idx="12"/>
          </p:nvPr>
        </p:nvSpPr>
        <p:spPr/>
        <p:txBody>
          <a:bodyPr/>
          <a:lstStyle/>
          <a:p>
            <a:fld id="{551B50B2-60CC-4F07-86C3-71BAF31268D6}" type="slidenum">
              <a:rPr lang="en-IN" smtClean="0"/>
              <a:t>‹#›</a:t>
            </a:fld>
            <a:endParaRPr lang="en-IN"/>
          </a:p>
        </p:txBody>
      </p:sp>
    </p:spTree>
    <p:extLst>
      <p:ext uri="{BB962C8B-B14F-4D97-AF65-F5344CB8AC3E}">
        <p14:creationId xmlns:p14="http://schemas.microsoft.com/office/powerpoint/2010/main" val="25333781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04E79-ED8F-40F4-AF3B-F4AAC131B06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CE4DAF4-950B-4F21-B147-13839E9BE9F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9CBFE04-BC80-4434-8E0D-424DFA037B69}"/>
              </a:ext>
            </a:extLst>
          </p:cNvPr>
          <p:cNvSpPr>
            <a:spLocks noGrp="1"/>
          </p:cNvSpPr>
          <p:nvPr>
            <p:ph type="dt" sz="half" idx="10"/>
          </p:nvPr>
        </p:nvSpPr>
        <p:spPr/>
        <p:txBody>
          <a:bodyPr/>
          <a:lstStyle/>
          <a:p>
            <a:fld id="{E6272227-3957-4E15-9E9E-9E59A73FD8B3}" type="datetimeFigureOut">
              <a:rPr lang="en-IN" smtClean="0"/>
              <a:t>18-05-2023</a:t>
            </a:fld>
            <a:endParaRPr lang="en-IN"/>
          </a:p>
        </p:txBody>
      </p:sp>
      <p:sp>
        <p:nvSpPr>
          <p:cNvPr id="5" name="Footer Placeholder 4">
            <a:extLst>
              <a:ext uri="{FF2B5EF4-FFF2-40B4-BE49-F238E27FC236}">
                <a16:creationId xmlns:a16="http://schemas.microsoft.com/office/drawing/2014/main" id="{50112E57-B244-4EC4-89D8-E582A4CD747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9DBAA8B-95A0-4F69-85D9-579E85C8B8B1}"/>
              </a:ext>
            </a:extLst>
          </p:cNvPr>
          <p:cNvSpPr>
            <a:spLocks noGrp="1"/>
          </p:cNvSpPr>
          <p:nvPr>
            <p:ph type="sldNum" sz="quarter" idx="12"/>
          </p:nvPr>
        </p:nvSpPr>
        <p:spPr/>
        <p:txBody>
          <a:bodyPr/>
          <a:lstStyle/>
          <a:p>
            <a:fld id="{551B50B2-60CC-4F07-86C3-71BAF31268D6}" type="slidenum">
              <a:rPr lang="en-IN" smtClean="0"/>
              <a:t>‹#›</a:t>
            </a:fld>
            <a:endParaRPr lang="en-IN"/>
          </a:p>
        </p:txBody>
      </p:sp>
    </p:spTree>
    <p:extLst>
      <p:ext uri="{BB962C8B-B14F-4D97-AF65-F5344CB8AC3E}">
        <p14:creationId xmlns:p14="http://schemas.microsoft.com/office/powerpoint/2010/main" val="23519449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3D67F0D-F03D-4F4C-A1D4-AEF2EAF3723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EC3300A-1C7B-4A5F-B209-EC779BD155A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58A4802-7ABB-4B9A-B4FA-900A9EEE06C2}"/>
              </a:ext>
            </a:extLst>
          </p:cNvPr>
          <p:cNvSpPr>
            <a:spLocks noGrp="1"/>
          </p:cNvSpPr>
          <p:nvPr>
            <p:ph type="dt" sz="half" idx="10"/>
          </p:nvPr>
        </p:nvSpPr>
        <p:spPr/>
        <p:txBody>
          <a:bodyPr/>
          <a:lstStyle/>
          <a:p>
            <a:fld id="{E6272227-3957-4E15-9E9E-9E59A73FD8B3}" type="datetimeFigureOut">
              <a:rPr lang="en-IN" smtClean="0"/>
              <a:t>18-05-2023</a:t>
            </a:fld>
            <a:endParaRPr lang="en-IN"/>
          </a:p>
        </p:txBody>
      </p:sp>
      <p:sp>
        <p:nvSpPr>
          <p:cNvPr id="5" name="Footer Placeholder 4">
            <a:extLst>
              <a:ext uri="{FF2B5EF4-FFF2-40B4-BE49-F238E27FC236}">
                <a16:creationId xmlns:a16="http://schemas.microsoft.com/office/drawing/2014/main" id="{C51AA20E-63C4-4471-8C93-D75D1AB63D2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333A3FF-B7E5-4571-A150-D93E7DC26BC0}"/>
              </a:ext>
            </a:extLst>
          </p:cNvPr>
          <p:cNvSpPr>
            <a:spLocks noGrp="1"/>
          </p:cNvSpPr>
          <p:nvPr>
            <p:ph type="sldNum" sz="quarter" idx="12"/>
          </p:nvPr>
        </p:nvSpPr>
        <p:spPr/>
        <p:txBody>
          <a:bodyPr/>
          <a:lstStyle/>
          <a:p>
            <a:fld id="{551B50B2-60CC-4F07-86C3-71BAF31268D6}" type="slidenum">
              <a:rPr lang="en-IN" smtClean="0"/>
              <a:t>‹#›</a:t>
            </a:fld>
            <a:endParaRPr lang="en-IN"/>
          </a:p>
        </p:txBody>
      </p:sp>
    </p:spTree>
    <p:extLst>
      <p:ext uri="{BB962C8B-B14F-4D97-AF65-F5344CB8AC3E}">
        <p14:creationId xmlns:p14="http://schemas.microsoft.com/office/powerpoint/2010/main" val="19142355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DC5EF5-CE11-4EE9-ADE1-A45D4202544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0B0AAA3-BD0D-44DD-B4CD-04020C62017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0B47440-CCF4-4E72-A28A-65BFBC1DEB62}"/>
              </a:ext>
            </a:extLst>
          </p:cNvPr>
          <p:cNvSpPr>
            <a:spLocks noGrp="1"/>
          </p:cNvSpPr>
          <p:nvPr>
            <p:ph type="dt" sz="half" idx="10"/>
          </p:nvPr>
        </p:nvSpPr>
        <p:spPr/>
        <p:txBody>
          <a:bodyPr/>
          <a:lstStyle/>
          <a:p>
            <a:fld id="{E6272227-3957-4E15-9E9E-9E59A73FD8B3}" type="datetimeFigureOut">
              <a:rPr lang="en-IN" smtClean="0"/>
              <a:t>18-05-2023</a:t>
            </a:fld>
            <a:endParaRPr lang="en-IN"/>
          </a:p>
        </p:txBody>
      </p:sp>
      <p:sp>
        <p:nvSpPr>
          <p:cNvPr id="5" name="Footer Placeholder 4">
            <a:extLst>
              <a:ext uri="{FF2B5EF4-FFF2-40B4-BE49-F238E27FC236}">
                <a16:creationId xmlns:a16="http://schemas.microsoft.com/office/drawing/2014/main" id="{47C8ADC7-8D46-4DBA-B087-26DB6CD7DF1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1A0B1D5-8E7F-420B-B876-F0AC812BD948}"/>
              </a:ext>
            </a:extLst>
          </p:cNvPr>
          <p:cNvSpPr>
            <a:spLocks noGrp="1"/>
          </p:cNvSpPr>
          <p:nvPr>
            <p:ph type="sldNum" sz="quarter" idx="12"/>
          </p:nvPr>
        </p:nvSpPr>
        <p:spPr/>
        <p:txBody>
          <a:bodyPr/>
          <a:lstStyle/>
          <a:p>
            <a:fld id="{551B50B2-60CC-4F07-86C3-71BAF31268D6}" type="slidenum">
              <a:rPr lang="en-IN" smtClean="0"/>
              <a:t>‹#›</a:t>
            </a:fld>
            <a:endParaRPr lang="en-IN"/>
          </a:p>
        </p:txBody>
      </p:sp>
    </p:spTree>
    <p:extLst>
      <p:ext uri="{BB962C8B-B14F-4D97-AF65-F5344CB8AC3E}">
        <p14:creationId xmlns:p14="http://schemas.microsoft.com/office/powerpoint/2010/main" val="30974690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F83C2-B499-45AD-A4CD-450B467C95A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BF774D8-C1C4-4399-8CF0-279463E345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EA6D3F2-C1A0-4E1A-B76E-CF47BF857A5A}"/>
              </a:ext>
            </a:extLst>
          </p:cNvPr>
          <p:cNvSpPr>
            <a:spLocks noGrp="1"/>
          </p:cNvSpPr>
          <p:nvPr>
            <p:ph type="dt" sz="half" idx="10"/>
          </p:nvPr>
        </p:nvSpPr>
        <p:spPr/>
        <p:txBody>
          <a:bodyPr/>
          <a:lstStyle/>
          <a:p>
            <a:fld id="{E6272227-3957-4E15-9E9E-9E59A73FD8B3}" type="datetimeFigureOut">
              <a:rPr lang="en-IN" smtClean="0"/>
              <a:t>18-05-2023</a:t>
            </a:fld>
            <a:endParaRPr lang="en-IN"/>
          </a:p>
        </p:txBody>
      </p:sp>
      <p:sp>
        <p:nvSpPr>
          <p:cNvPr id="5" name="Footer Placeholder 4">
            <a:extLst>
              <a:ext uri="{FF2B5EF4-FFF2-40B4-BE49-F238E27FC236}">
                <a16:creationId xmlns:a16="http://schemas.microsoft.com/office/drawing/2014/main" id="{2236A52C-E255-4CE3-9E5F-88E52679CD5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B7B8B23-EA68-4DF3-BF8A-1770B06F65DD}"/>
              </a:ext>
            </a:extLst>
          </p:cNvPr>
          <p:cNvSpPr>
            <a:spLocks noGrp="1"/>
          </p:cNvSpPr>
          <p:nvPr>
            <p:ph type="sldNum" sz="quarter" idx="12"/>
          </p:nvPr>
        </p:nvSpPr>
        <p:spPr/>
        <p:txBody>
          <a:bodyPr/>
          <a:lstStyle/>
          <a:p>
            <a:fld id="{551B50B2-60CC-4F07-86C3-71BAF31268D6}" type="slidenum">
              <a:rPr lang="en-IN" smtClean="0"/>
              <a:t>‹#›</a:t>
            </a:fld>
            <a:endParaRPr lang="en-IN"/>
          </a:p>
        </p:txBody>
      </p:sp>
    </p:spTree>
    <p:extLst>
      <p:ext uri="{BB962C8B-B14F-4D97-AF65-F5344CB8AC3E}">
        <p14:creationId xmlns:p14="http://schemas.microsoft.com/office/powerpoint/2010/main" val="16363631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C4943-E03E-4FFE-B76A-3DE8A25AE23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5F43B60-5A75-42EC-B91B-9C40DB7A167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6E192656-E28C-4D47-B90C-2939EDD73F3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7C803C6-D932-4DF1-BB38-BDCC623288FB}"/>
              </a:ext>
            </a:extLst>
          </p:cNvPr>
          <p:cNvSpPr>
            <a:spLocks noGrp="1"/>
          </p:cNvSpPr>
          <p:nvPr>
            <p:ph type="dt" sz="half" idx="10"/>
          </p:nvPr>
        </p:nvSpPr>
        <p:spPr/>
        <p:txBody>
          <a:bodyPr/>
          <a:lstStyle/>
          <a:p>
            <a:fld id="{E6272227-3957-4E15-9E9E-9E59A73FD8B3}" type="datetimeFigureOut">
              <a:rPr lang="en-IN" smtClean="0"/>
              <a:t>18-05-2023</a:t>
            </a:fld>
            <a:endParaRPr lang="en-IN"/>
          </a:p>
        </p:txBody>
      </p:sp>
      <p:sp>
        <p:nvSpPr>
          <p:cNvPr id="6" name="Footer Placeholder 5">
            <a:extLst>
              <a:ext uri="{FF2B5EF4-FFF2-40B4-BE49-F238E27FC236}">
                <a16:creationId xmlns:a16="http://schemas.microsoft.com/office/drawing/2014/main" id="{3294A59D-BAB1-4300-8022-065B90038EF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DC9E3CF-1467-444B-B34F-DE2090877E2A}"/>
              </a:ext>
            </a:extLst>
          </p:cNvPr>
          <p:cNvSpPr>
            <a:spLocks noGrp="1"/>
          </p:cNvSpPr>
          <p:nvPr>
            <p:ph type="sldNum" sz="quarter" idx="12"/>
          </p:nvPr>
        </p:nvSpPr>
        <p:spPr/>
        <p:txBody>
          <a:bodyPr/>
          <a:lstStyle/>
          <a:p>
            <a:fld id="{551B50B2-60CC-4F07-86C3-71BAF31268D6}" type="slidenum">
              <a:rPr lang="en-IN" smtClean="0"/>
              <a:t>‹#›</a:t>
            </a:fld>
            <a:endParaRPr lang="en-IN"/>
          </a:p>
        </p:txBody>
      </p:sp>
    </p:spTree>
    <p:extLst>
      <p:ext uri="{BB962C8B-B14F-4D97-AF65-F5344CB8AC3E}">
        <p14:creationId xmlns:p14="http://schemas.microsoft.com/office/powerpoint/2010/main" val="638658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D8E61-0362-4391-B0FB-66E4E2ED8BE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53EE94D-3609-4DCC-9596-995F89C04FB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2E285A3-FB9F-4C2F-A3BF-9107F049E8F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CE7B958-778D-4FF7-BA49-73623323BF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2F004EC-E5D7-41EF-8F42-7C9D20BC315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8215ADF-4740-4F15-9462-C9E7907C5938}"/>
              </a:ext>
            </a:extLst>
          </p:cNvPr>
          <p:cNvSpPr>
            <a:spLocks noGrp="1"/>
          </p:cNvSpPr>
          <p:nvPr>
            <p:ph type="dt" sz="half" idx="10"/>
          </p:nvPr>
        </p:nvSpPr>
        <p:spPr/>
        <p:txBody>
          <a:bodyPr/>
          <a:lstStyle/>
          <a:p>
            <a:fld id="{E6272227-3957-4E15-9E9E-9E59A73FD8B3}" type="datetimeFigureOut">
              <a:rPr lang="en-IN" smtClean="0"/>
              <a:t>18-05-2023</a:t>
            </a:fld>
            <a:endParaRPr lang="en-IN"/>
          </a:p>
        </p:txBody>
      </p:sp>
      <p:sp>
        <p:nvSpPr>
          <p:cNvPr id="8" name="Footer Placeholder 7">
            <a:extLst>
              <a:ext uri="{FF2B5EF4-FFF2-40B4-BE49-F238E27FC236}">
                <a16:creationId xmlns:a16="http://schemas.microsoft.com/office/drawing/2014/main" id="{0ADA6A82-AAEF-40CF-9CA7-4AFFE81B3D3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8922629-692D-4374-9519-62FC106F5918}"/>
              </a:ext>
            </a:extLst>
          </p:cNvPr>
          <p:cNvSpPr>
            <a:spLocks noGrp="1"/>
          </p:cNvSpPr>
          <p:nvPr>
            <p:ph type="sldNum" sz="quarter" idx="12"/>
          </p:nvPr>
        </p:nvSpPr>
        <p:spPr/>
        <p:txBody>
          <a:bodyPr/>
          <a:lstStyle/>
          <a:p>
            <a:fld id="{551B50B2-60CC-4F07-86C3-71BAF31268D6}" type="slidenum">
              <a:rPr lang="en-IN" smtClean="0"/>
              <a:t>‹#›</a:t>
            </a:fld>
            <a:endParaRPr lang="en-IN"/>
          </a:p>
        </p:txBody>
      </p:sp>
    </p:spTree>
    <p:extLst>
      <p:ext uri="{BB962C8B-B14F-4D97-AF65-F5344CB8AC3E}">
        <p14:creationId xmlns:p14="http://schemas.microsoft.com/office/powerpoint/2010/main" val="32133701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224FA-993B-40A2-8C0C-9881F350FA9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17DF14B-209A-412D-B570-A319BE7CBDF6}"/>
              </a:ext>
            </a:extLst>
          </p:cNvPr>
          <p:cNvSpPr>
            <a:spLocks noGrp="1"/>
          </p:cNvSpPr>
          <p:nvPr>
            <p:ph type="dt" sz="half" idx="10"/>
          </p:nvPr>
        </p:nvSpPr>
        <p:spPr/>
        <p:txBody>
          <a:bodyPr/>
          <a:lstStyle/>
          <a:p>
            <a:fld id="{E6272227-3957-4E15-9E9E-9E59A73FD8B3}" type="datetimeFigureOut">
              <a:rPr lang="en-IN" smtClean="0"/>
              <a:t>18-05-2023</a:t>
            </a:fld>
            <a:endParaRPr lang="en-IN"/>
          </a:p>
        </p:txBody>
      </p:sp>
      <p:sp>
        <p:nvSpPr>
          <p:cNvPr id="4" name="Footer Placeholder 3">
            <a:extLst>
              <a:ext uri="{FF2B5EF4-FFF2-40B4-BE49-F238E27FC236}">
                <a16:creationId xmlns:a16="http://schemas.microsoft.com/office/drawing/2014/main" id="{D9E95612-3B41-481A-835B-FB2C413B274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8F09703-414C-4734-9933-3861F0237918}"/>
              </a:ext>
            </a:extLst>
          </p:cNvPr>
          <p:cNvSpPr>
            <a:spLocks noGrp="1"/>
          </p:cNvSpPr>
          <p:nvPr>
            <p:ph type="sldNum" sz="quarter" idx="12"/>
          </p:nvPr>
        </p:nvSpPr>
        <p:spPr/>
        <p:txBody>
          <a:bodyPr/>
          <a:lstStyle/>
          <a:p>
            <a:fld id="{551B50B2-60CC-4F07-86C3-71BAF31268D6}" type="slidenum">
              <a:rPr lang="en-IN" smtClean="0"/>
              <a:t>‹#›</a:t>
            </a:fld>
            <a:endParaRPr lang="en-IN"/>
          </a:p>
        </p:txBody>
      </p:sp>
    </p:spTree>
    <p:extLst>
      <p:ext uri="{BB962C8B-B14F-4D97-AF65-F5344CB8AC3E}">
        <p14:creationId xmlns:p14="http://schemas.microsoft.com/office/powerpoint/2010/main" val="6225169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757EB7C-57A9-49FA-B2B6-47A867CDC842}"/>
              </a:ext>
            </a:extLst>
          </p:cNvPr>
          <p:cNvSpPr>
            <a:spLocks noGrp="1"/>
          </p:cNvSpPr>
          <p:nvPr>
            <p:ph type="dt" sz="half" idx="10"/>
          </p:nvPr>
        </p:nvSpPr>
        <p:spPr/>
        <p:txBody>
          <a:bodyPr/>
          <a:lstStyle/>
          <a:p>
            <a:fld id="{E6272227-3957-4E15-9E9E-9E59A73FD8B3}" type="datetimeFigureOut">
              <a:rPr lang="en-IN" smtClean="0"/>
              <a:t>18-05-2023</a:t>
            </a:fld>
            <a:endParaRPr lang="en-IN"/>
          </a:p>
        </p:txBody>
      </p:sp>
      <p:sp>
        <p:nvSpPr>
          <p:cNvPr id="3" name="Footer Placeholder 2">
            <a:extLst>
              <a:ext uri="{FF2B5EF4-FFF2-40B4-BE49-F238E27FC236}">
                <a16:creationId xmlns:a16="http://schemas.microsoft.com/office/drawing/2014/main" id="{D0DBD642-5275-4DFC-AB50-C1481C41286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B73441D-4C56-4752-BD30-0DD1738EE142}"/>
              </a:ext>
            </a:extLst>
          </p:cNvPr>
          <p:cNvSpPr>
            <a:spLocks noGrp="1"/>
          </p:cNvSpPr>
          <p:nvPr>
            <p:ph type="sldNum" sz="quarter" idx="12"/>
          </p:nvPr>
        </p:nvSpPr>
        <p:spPr/>
        <p:txBody>
          <a:bodyPr/>
          <a:lstStyle/>
          <a:p>
            <a:fld id="{551B50B2-60CC-4F07-86C3-71BAF31268D6}" type="slidenum">
              <a:rPr lang="en-IN" smtClean="0"/>
              <a:t>‹#›</a:t>
            </a:fld>
            <a:endParaRPr lang="en-IN"/>
          </a:p>
        </p:txBody>
      </p:sp>
    </p:spTree>
    <p:extLst>
      <p:ext uri="{BB962C8B-B14F-4D97-AF65-F5344CB8AC3E}">
        <p14:creationId xmlns:p14="http://schemas.microsoft.com/office/powerpoint/2010/main" val="2270341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7C223-88C7-45E8-8445-F876880690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0E0E4117-25FA-44E5-9F02-C1DAF04EF4F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FFC934C-8500-4F33-BFB5-A485A3DE26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5C56E9F-A9C9-4F4F-977F-C451B242562A}"/>
              </a:ext>
            </a:extLst>
          </p:cNvPr>
          <p:cNvSpPr>
            <a:spLocks noGrp="1"/>
          </p:cNvSpPr>
          <p:nvPr>
            <p:ph type="dt" sz="half" idx="10"/>
          </p:nvPr>
        </p:nvSpPr>
        <p:spPr/>
        <p:txBody>
          <a:bodyPr/>
          <a:lstStyle/>
          <a:p>
            <a:fld id="{E6272227-3957-4E15-9E9E-9E59A73FD8B3}" type="datetimeFigureOut">
              <a:rPr lang="en-IN" smtClean="0"/>
              <a:t>18-05-2023</a:t>
            </a:fld>
            <a:endParaRPr lang="en-IN"/>
          </a:p>
        </p:txBody>
      </p:sp>
      <p:sp>
        <p:nvSpPr>
          <p:cNvPr id="6" name="Footer Placeholder 5">
            <a:extLst>
              <a:ext uri="{FF2B5EF4-FFF2-40B4-BE49-F238E27FC236}">
                <a16:creationId xmlns:a16="http://schemas.microsoft.com/office/drawing/2014/main" id="{6B4013BE-6A4F-4CC3-BEA8-3F2FE529C24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FFBC611-EFD9-47F4-B105-EC2073519EAB}"/>
              </a:ext>
            </a:extLst>
          </p:cNvPr>
          <p:cNvSpPr>
            <a:spLocks noGrp="1"/>
          </p:cNvSpPr>
          <p:nvPr>
            <p:ph type="sldNum" sz="quarter" idx="12"/>
          </p:nvPr>
        </p:nvSpPr>
        <p:spPr/>
        <p:txBody>
          <a:bodyPr/>
          <a:lstStyle/>
          <a:p>
            <a:fld id="{551B50B2-60CC-4F07-86C3-71BAF31268D6}" type="slidenum">
              <a:rPr lang="en-IN" smtClean="0"/>
              <a:t>‹#›</a:t>
            </a:fld>
            <a:endParaRPr lang="en-IN"/>
          </a:p>
        </p:txBody>
      </p:sp>
    </p:spTree>
    <p:extLst>
      <p:ext uri="{BB962C8B-B14F-4D97-AF65-F5344CB8AC3E}">
        <p14:creationId xmlns:p14="http://schemas.microsoft.com/office/powerpoint/2010/main" val="3322567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9C2B0-AB32-4112-86E7-C9BB844E5B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9419FEF-0375-472E-8433-1E5127718D1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186748D-3B9C-4864-8FE5-57D08DFAF3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A8D5DE-6295-4DC8-B611-AEFE9EC2660B}"/>
              </a:ext>
            </a:extLst>
          </p:cNvPr>
          <p:cNvSpPr>
            <a:spLocks noGrp="1"/>
          </p:cNvSpPr>
          <p:nvPr>
            <p:ph type="dt" sz="half" idx="10"/>
          </p:nvPr>
        </p:nvSpPr>
        <p:spPr/>
        <p:txBody>
          <a:bodyPr/>
          <a:lstStyle/>
          <a:p>
            <a:fld id="{E6272227-3957-4E15-9E9E-9E59A73FD8B3}" type="datetimeFigureOut">
              <a:rPr lang="en-IN" smtClean="0"/>
              <a:t>18-05-2023</a:t>
            </a:fld>
            <a:endParaRPr lang="en-IN"/>
          </a:p>
        </p:txBody>
      </p:sp>
      <p:sp>
        <p:nvSpPr>
          <p:cNvPr id="6" name="Footer Placeholder 5">
            <a:extLst>
              <a:ext uri="{FF2B5EF4-FFF2-40B4-BE49-F238E27FC236}">
                <a16:creationId xmlns:a16="http://schemas.microsoft.com/office/drawing/2014/main" id="{245AFD3A-6F18-4148-A22C-EFF13F1B38E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B98F2B6-1A37-4C5F-91FD-D858B27C5C8D}"/>
              </a:ext>
            </a:extLst>
          </p:cNvPr>
          <p:cNvSpPr>
            <a:spLocks noGrp="1"/>
          </p:cNvSpPr>
          <p:nvPr>
            <p:ph type="sldNum" sz="quarter" idx="12"/>
          </p:nvPr>
        </p:nvSpPr>
        <p:spPr/>
        <p:txBody>
          <a:bodyPr/>
          <a:lstStyle/>
          <a:p>
            <a:fld id="{551B50B2-60CC-4F07-86C3-71BAF31268D6}" type="slidenum">
              <a:rPr lang="en-IN" smtClean="0"/>
              <a:t>‹#›</a:t>
            </a:fld>
            <a:endParaRPr lang="en-IN"/>
          </a:p>
        </p:txBody>
      </p:sp>
    </p:spTree>
    <p:extLst>
      <p:ext uri="{BB962C8B-B14F-4D97-AF65-F5344CB8AC3E}">
        <p14:creationId xmlns:p14="http://schemas.microsoft.com/office/powerpoint/2010/main" val="2595559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7A0C47-E606-4942-A55B-13321FD68D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40A9887-66BC-47D7-9300-7CDCB7E3425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70FF6A0-95D6-4B5D-B32A-6193827CD29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272227-3957-4E15-9E9E-9E59A73FD8B3}" type="datetimeFigureOut">
              <a:rPr lang="en-IN" smtClean="0"/>
              <a:t>18-05-2023</a:t>
            </a:fld>
            <a:endParaRPr lang="en-IN"/>
          </a:p>
        </p:txBody>
      </p:sp>
      <p:sp>
        <p:nvSpPr>
          <p:cNvPr id="5" name="Footer Placeholder 4">
            <a:extLst>
              <a:ext uri="{FF2B5EF4-FFF2-40B4-BE49-F238E27FC236}">
                <a16:creationId xmlns:a16="http://schemas.microsoft.com/office/drawing/2014/main" id="{F3DF17F8-B732-4F8C-A0EE-3E76AF6B53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3C5BC73-BFAE-4D4B-865D-186204B57E2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1B50B2-60CC-4F07-86C3-71BAF31268D6}" type="slidenum">
              <a:rPr lang="en-IN" smtClean="0"/>
              <a:t>‹#›</a:t>
            </a:fld>
            <a:endParaRPr lang="en-IN"/>
          </a:p>
        </p:txBody>
      </p:sp>
    </p:spTree>
    <p:extLst>
      <p:ext uri="{BB962C8B-B14F-4D97-AF65-F5344CB8AC3E}">
        <p14:creationId xmlns:p14="http://schemas.microsoft.com/office/powerpoint/2010/main" val="34756764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en.wikipedia.org/wiki/PCI_Express" TargetMode="External"/><Relationship Id="rId7" Type="http://schemas.openxmlformats.org/officeDocument/2006/relationships/hyperlink" Target="https://programmathically.com/how-pci-express-and-pci-work-an-introduction/" TargetMode="Externa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hyperlink" Target="https://community.fs.com/blog/pci-vs-pci-x-vs-pci-e-why-choose-pci-e-card.html" TargetMode="External"/><Relationship Id="rId5" Type="http://schemas.openxmlformats.org/officeDocument/2006/relationships/hyperlink" Target="https://computer.howstuffworks.com/pci-express.htm" TargetMode="External"/><Relationship Id="rId4" Type="http://schemas.openxmlformats.org/officeDocument/2006/relationships/hyperlink" Target="https://prodigytechno.com/pci-express-pcie-or-pci-e/" TargetMode="Externa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70C0"/>
        </a:solidFill>
        <a:effectLst/>
      </p:bgPr>
    </p:bg>
    <p:spTree>
      <p:nvGrpSpPr>
        <p:cNvPr id="1" name=""/>
        <p:cNvGrpSpPr/>
        <p:nvPr/>
      </p:nvGrpSpPr>
      <p:grpSpPr>
        <a:xfrm>
          <a:off x="0" y="0"/>
          <a:ext cx="0" cy="0"/>
          <a:chOff x="0" y="0"/>
          <a:chExt cx="0" cy="0"/>
        </a:xfrm>
      </p:grpSpPr>
      <p:pic>
        <p:nvPicPr>
          <p:cNvPr id="5" name="Picture 4" descr="Logo&#10;&#10;Description automatically generated">
            <a:extLst>
              <a:ext uri="{FF2B5EF4-FFF2-40B4-BE49-F238E27FC236}">
                <a16:creationId xmlns:a16="http://schemas.microsoft.com/office/drawing/2014/main" id="{812F2844-7918-4F6F-BE70-196D2F11F1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01986" y="242455"/>
            <a:ext cx="2857500" cy="666750"/>
          </a:xfrm>
          <a:prstGeom prst="rect">
            <a:avLst/>
          </a:prstGeom>
        </p:spPr>
      </p:pic>
      <p:sp>
        <p:nvSpPr>
          <p:cNvPr id="10" name="Title 1">
            <a:extLst>
              <a:ext uri="{FF2B5EF4-FFF2-40B4-BE49-F238E27FC236}">
                <a16:creationId xmlns:a16="http://schemas.microsoft.com/office/drawing/2014/main" id="{798101AF-BD9A-3303-A8CF-BC3930618EA3}"/>
              </a:ext>
            </a:extLst>
          </p:cNvPr>
          <p:cNvSpPr>
            <a:spLocks noGrp="1"/>
          </p:cNvSpPr>
          <p:nvPr/>
        </p:nvSpPr>
        <p:spPr bwMode="gray">
          <a:xfrm>
            <a:off x="1154955" y="2099733"/>
            <a:ext cx="8825658" cy="2677648"/>
          </a:xfrm>
          <a:prstGeom prst="rect">
            <a:avLst/>
          </a:prstGeom>
        </p:spPr>
        <p:txBody>
          <a:bodyPr vert="horz" lIns="91440" tIns="45720" rIns="91440" bIns="45720" rtlCol="0" anchor="b">
            <a:noAutofit/>
          </a:bodyPr>
          <a:lstStyle>
            <a:lvl1pPr algn="l" defTabSz="457200" rtl="0" eaLnBrk="1" latinLnBrk="0" hangingPunct="1">
              <a:spcBef>
                <a:spcPct val="0"/>
              </a:spcBef>
              <a:buNone/>
              <a:defRPr sz="5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8000" dirty="0">
                <a:latin typeface="Berlin Sans FB Demi" panose="020E0802020502020306" pitchFamily="34" charset="0"/>
              </a:rPr>
              <a:t>PCIe</a:t>
            </a:r>
            <a:endParaRPr lang="en-IN" sz="8000" dirty="0">
              <a:latin typeface="Berlin Sans FB Demi" panose="020E0802020502020306" pitchFamily="34" charset="0"/>
            </a:endParaRPr>
          </a:p>
        </p:txBody>
      </p:sp>
      <p:sp>
        <p:nvSpPr>
          <p:cNvPr id="11" name="Subtitle 2">
            <a:extLst>
              <a:ext uri="{FF2B5EF4-FFF2-40B4-BE49-F238E27FC236}">
                <a16:creationId xmlns:a16="http://schemas.microsoft.com/office/drawing/2014/main" id="{63CF7466-6A35-254E-E1BC-A1BCA658A0B1}"/>
              </a:ext>
            </a:extLst>
          </p:cNvPr>
          <p:cNvSpPr>
            <a:spLocks noGrp="1"/>
          </p:cNvSpPr>
          <p:nvPr/>
        </p:nvSpPr>
        <p:spPr bwMode="gray">
          <a:xfrm>
            <a:off x="1154955" y="4777380"/>
            <a:ext cx="8825658" cy="86142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800" b="0" i="0" kern="1200" cap="all">
                <a:solidFill>
                  <a:schemeClr val="accent1">
                    <a:lumMod val="60000"/>
                    <a:lumOff val="40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SzPct val="80000"/>
              <a:buFont typeface="Wingdings 3" charset="2"/>
              <a:buNone/>
              <a:defRPr sz="1600" b="0" i="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SzPct val="80000"/>
              <a:buFont typeface="Wingdings 3" charset="2"/>
              <a:buNone/>
              <a:defRPr sz="1400" b="0" i="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SzPct val="80000"/>
              <a:buFont typeface="Wingdings 3" charset="2"/>
              <a:buNone/>
              <a:defRPr sz="1200" b="0" i="0" kern="1200">
                <a:solidFill>
                  <a:schemeClr val="tx1">
                    <a:tint val="75000"/>
                  </a:schemeClr>
                </a:solidFill>
                <a:latin typeface="+mn-lt"/>
                <a:ea typeface="+mn-ea"/>
                <a:cs typeface="+mn-cs"/>
              </a:defRPr>
            </a:lvl9pPr>
          </a:lstStyle>
          <a:p>
            <a:r>
              <a:rPr lang="en-US" sz="2800" dirty="0">
                <a:solidFill>
                  <a:schemeClr val="bg1"/>
                </a:solidFill>
                <a:latin typeface="Berlin Sans FB Demi"/>
              </a:rPr>
              <a:t>Peripheral component interconnect express</a:t>
            </a:r>
            <a:endParaRPr lang="en-IN" sz="2800">
              <a:solidFill>
                <a:schemeClr val="bg1"/>
              </a:solidFill>
              <a:latin typeface="Berlin Sans FB Demi"/>
            </a:endParaRPr>
          </a:p>
        </p:txBody>
      </p:sp>
    </p:spTree>
    <p:extLst>
      <p:ext uri="{BB962C8B-B14F-4D97-AF65-F5344CB8AC3E}">
        <p14:creationId xmlns:p14="http://schemas.microsoft.com/office/powerpoint/2010/main" val="33253559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Logo&#10;&#10;Description automatically generated">
            <a:extLst>
              <a:ext uri="{FF2B5EF4-FFF2-40B4-BE49-F238E27FC236}">
                <a16:creationId xmlns:a16="http://schemas.microsoft.com/office/drawing/2014/main" id="{AFC5D228-36C7-4C4C-078E-53700B1DB2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01986" y="242455"/>
            <a:ext cx="2857500" cy="666750"/>
          </a:xfrm>
          <a:prstGeom prst="rect">
            <a:avLst/>
          </a:prstGeom>
        </p:spPr>
      </p:pic>
      <p:sp>
        <p:nvSpPr>
          <p:cNvPr id="2" name="Title 1">
            <a:extLst>
              <a:ext uri="{FF2B5EF4-FFF2-40B4-BE49-F238E27FC236}">
                <a16:creationId xmlns:a16="http://schemas.microsoft.com/office/drawing/2014/main" id="{23DBD40B-0B1E-355C-FF84-9960B477AF8E}"/>
              </a:ext>
            </a:extLst>
          </p:cNvPr>
          <p:cNvSpPr>
            <a:spLocks noGrp="1"/>
          </p:cNvSpPr>
          <p:nvPr/>
        </p:nvSpPr>
        <p:spPr bwMode="gray">
          <a:xfrm>
            <a:off x="1154954" y="964703"/>
            <a:ext cx="8761413" cy="706964"/>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tx1"/>
                </a:solidFill>
                <a:latin typeface="Berlin Sans FB Demi"/>
              </a:rPr>
              <a:t>Topology of PCIe</a:t>
            </a:r>
            <a:endParaRPr lang="en-IN">
              <a:solidFill>
                <a:schemeClr val="tx1"/>
              </a:solidFill>
              <a:latin typeface="Berlin Sans FB Demi"/>
            </a:endParaRPr>
          </a:p>
        </p:txBody>
      </p:sp>
      <p:pic>
        <p:nvPicPr>
          <p:cNvPr id="3" name="Content Placeholder 6">
            <a:extLst>
              <a:ext uri="{FF2B5EF4-FFF2-40B4-BE49-F238E27FC236}">
                <a16:creationId xmlns:a16="http://schemas.microsoft.com/office/drawing/2014/main" id="{A6DADC14-3B49-515F-C28E-4436723F4BA0}"/>
              </a:ext>
            </a:extLst>
          </p:cNvPr>
          <p:cNvPicPr>
            <a:picLocks noGrp="1" noChangeAspect="1"/>
          </p:cNvPicPr>
          <p:nvPr/>
        </p:nvPicPr>
        <p:blipFill rotWithShape="1">
          <a:blip r:embed="rId3"/>
          <a:srcRect l="7895" t="14585" r="7774" b="3703"/>
          <a:stretch/>
        </p:blipFill>
        <p:spPr>
          <a:xfrm>
            <a:off x="2364747" y="2312894"/>
            <a:ext cx="7462506" cy="4392705"/>
          </a:xfrm>
          <a:prstGeom prst="rect">
            <a:avLst/>
          </a:prstGeom>
        </p:spPr>
      </p:pic>
      <p:cxnSp>
        <p:nvCxnSpPr>
          <p:cNvPr id="4" name="Straight Connector 3">
            <a:extLst>
              <a:ext uri="{FF2B5EF4-FFF2-40B4-BE49-F238E27FC236}">
                <a16:creationId xmlns:a16="http://schemas.microsoft.com/office/drawing/2014/main" id="{E2EB2EBA-ACF4-361C-5EA6-29249F78CD7A}"/>
              </a:ext>
            </a:extLst>
          </p:cNvPr>
          <p:cNvCxnSpPr/>
          <p:nvPr/>
        </p:nvCxnSpPr>
        <p:spPr>
          <a:xfrm flipV="1">
            <a:off x="6947647" y="2662518"/>
            <a:ext cx="1434353" cy="833717"/>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Arrow Connector 4">
            <a:extLst>
              <a:ext uri="{FF2B5EF4-FFF2-40B4-BE49-F238E27FC236}">
                <a16:creationId xmlns:a16="http://schemas.microsoft.com/office/drawing/2014/main" id="{B1A24500-DE06-9ABF-0CEE-11B678CA1022}"/>
              </a:ext>
            </a:extLst>
          </p:cNvPr>
          <p:cNvCxnSpPr>
            <a:cxnSpLocks/>
          </p:cNvCxnSpPr>
          <p:nvPr/>
        </p:nvCxnSpPr>
        <p:spPr>
          <a:xfrm>
            <a:off x="8382000" y="2662518"/>
            <a:ext cx="1445253"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6" name="Rectangle 5">
            <a:extLst>
              <a:ext uri="{FF2B5EF4-FFF2-40B4-BE49-F238E27FC236}">
                <a16:creationId xmlns:a16="http://schemas.microsoft.com/office/drawing/2014/main" id="{96DFEFBF-5998-F347-A2FC-1551E7EDB63F}"/>
              </a:ext>
            </a:extLst>
          </p:cNvPr>
          <p:cNvSpPr/>
          <p:nvPr/>
        </p:nvSpPr>
        <p:spPr>
          <a:xfrm>
            <a:off x="9827253" y="2161739"/>
            <a:ext cx="2158559" cy="19005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600" dirty="0"/>
              <a:t>It acts on behalf of CPU to communicate with the rest of the devices. It connects CPU to PCIe topology.</a:t>
            </a:r>
          </a:p>
        </p:txBody>
      </p:sp>
      <p:cxnSp>
        <p:nvCxnSpPr>
          <p:cNvPr id="7" name="Straight Arrow Connector 6">
            <a:extLst>
              <a:ext uri="{FF2B5EF4-FFF2-40B4-BE49-F238E27FC236}">
                <a16:creationId xmlns:a16="http://schemas.microsoft.com/office/drawing/2014/main" id="{37094668-CBAB-8C45-24C3-DB2D7C6DC903}"/>
              </a:ext>
            </a:extLst>
          </p:cNvPr>
          <p:cNvCxnSpPr>
            <a:cxnSpLocks/>
          </p:cNvCxnSpPr>
          <p:nvPr/>
        </p:nvCxnSpPr>
        <p:spPr>
          <a:xfrm flipH="1">
            <a:off x="2277038" y="6221506"/>
            <a:ext cx="8853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25A79D80-F7EF-5EA6-E5E2-38512D92EEAC}"/>
              </a:ext>
            </a:extLst>
          </p:cNvPr>
          <p:cNvSpPr/>
          <p:nvPr/>
        </p:nvSpPr>
        <p:spPr>
          <a:xfrm>
            <a:off x="207593" y="5020237"/>
            <a:ext cx="2069445" cy="16853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600" dirty="0"/>
              <a:t>End point is nothing but the point where we can connect external peripheral components.</a:t>
            </a:r>
            <a:endParaRPr lang="en-IN" sz="1600" dirty="0"/>
          </a:p>
        </p:txBody>
      </p:sp>
      <p:cxnSp>
        <p:nvCxnSpPr>
          <p:cNvPr id="9" name="Straight Arrow Connector 8">
            <a:extLst>
              <a:ext uri="{FF2B5EF4-FFF2-40B4-BE49-F238E27FC236}">
                <a16:creationId xmlns:a16="http://schemas.microsoft.com/office/drawing/2014/main" id="{BCDAFDDC-85B1-CBD0-5720-774BEF00F522}"/>
              </a:ext>
            </a:extLst>
          </p:cNvPr>
          <p:cNvCxnSpPr/>
          <p:nvPr/>
        </p:nvCxnSpPr>
        <p:spPr>
          <a:xfrm>
            <a:off x="9477629" y="4347883"/>
            <a:ext cx="699247" cy="3765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C091DA38-D7C6-BDE9-D9E5-B586E1E6C855}"/>
              </a:ext>
            </a:extLst>
          </p:cNvPr>
          <p:cNvSpPr/>
          <p:nvPr/>
        </p:nvSpPr>
        <p:spPr>
          <a:xfrm>
            <a:off x="9914962" y="4814050"/>
            <a:ext cx="2069445" cy="19005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600" dirty="0"/>
              <a:t>They are adapters that allow PCI devices to connect to PCIe slots in systems by doing protocol conversions</a:t>
            </a:r>
            <a:endParaRPr lang="en-IN" sz="1600" dirty="0"/>
          </a:p>
        </p:txBody>
      </p:sp>
      <p:sp>
        <p:nvSpPr>
          <p:cNvPr id="12" name="Rectangle 11">
            <a:extLst>
              <a:ext uri="{FF2B5EF4-FFF2-40B4-BE49-F238E27FC236}">
                <a16:creationId xmlns:a16="http://schemas.microsoft.com/office/drawing/2014/main" id="{EA9643BA-56DC-8095-7D07-C7F42120CAA2}"/>
              </a:ext>
            </a:extLst>
          </p:cNvPr>
          <p:cNvSpPr/>
          <p:nvPr/>
        </p:nvSpPr>
        <p:spPr>
          <a:xfrm>
            <a:off x="224119" y="3429000"/>
            <a:ext cx="2050982" cy="12954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r>
              <a:rPr lang="en-US" sz="1600" dirty="0"/>
              <a:t>Switch manages multiple incoming PCI-Express streams.</a:t>
            </a:r>
            <a:endParaRPr lang="en-IN" sz="1600" dirty="0"/>
          </a:p>
        </p:txBody>
      </p:sp>
      <p:cxnSp>
        <p:nvCxnSpPr>
          <p:cNvPr id="13" name="Straight Arrow Connector 12">
            <a:extLst>
              <a:ext uri="{FF2B5EF4-FFF2-40B4-BE49-F238E27FC236}">
                <a16:creationId xmlns:a16="http://schemas.microsoft.com/office/drawing/2014/main" id="{38500310-E8E9-7CDB-F0D1-248790430099}"/>
              </a:ext>
            </a:extLst>
          </p:cNvPr>
          <p:cNvCxnSpPr>
            <a:cxnSpLocks/>
          </p:cNvCxnSpPr>
          <p:nvPr/>
        </p:nvCxnSpPr>
        <p:spPr>
          <a:xfrm flipH="1" flipV="1">
            <a:off x="2362810" y="4513730"/>
            <a:ext cx="3023041" cy="4213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6342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down)">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down)">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500"/>
                                        <p:tgtEl>
                                          <p:spTgt spid="11"/>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wipe(down)">
                                      <p:cBhvr>
                                        <p:cTn id="42" dur="500"/>
                                        <p:tgtEl>
                                          <p:spTgt spid="13"/>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11" grpId="0" animBg="1"/>
      <p:bldP spid="1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Logo&#10;&#10;Description automatically generated">
            <a:extLst>
              <a:ext uri="{FF2B5EF4-FFF2-40B4-BE49-F238E27FC236}">
                <a16:creationId xmlns:a16="http://schemas.microsoft.com/office/drawing/2014/main" id="{AFC5D228-36C7-4C4C-078E-53700B1DB2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01986" y="242455"/>
            <a:ext cx="2857500" cy="666750"/>
          </a:xfrm>
          <a:prstGeom prst="rect">
            <a:avLst/>
          </a:prstGeom>
        </p:spPr>
      </p:pic>
      <p:sp>
        <p:nvSpPr>
          <p:cNvPr id="2" name="Title 1">
            <a:extLst>
              <a:ext uri="{FF2B5EF4-FFF2-40B4-BE49-F238E27FC236}">
                <a16:creationId xmlns:a16="http://schemas.microsoft.com/office/drawing/2014/main" id="{8CE64D37-DF9C-A3FF-925A-C69E90E3503C}"/>
              </a:ext>
            </a:extLst>
          </p:cNvPr>
          <p:cNvSpPr>
            <a:spLocks noGrp="1"/>
          </p:cNvSpPr>
          <p:nvPr/>
        </p:nvSpPr>
        <p:spPr bwMode="gray">
          <a:xfrm>
            <a:off x="1154954" y="964703"/>
            <a:ext cx="8761413" cy="706964"/>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tx1"/>
                </a:solidFill>
                <a:latin typeface="Berlin Sans FB Demi"/>
              </a:rPr>
              <a:t>Flow of PCIe protocol communication</a:t>
            </a:r>
            <a:endParaRPr lang="en-IN">
              <a:solidFill>
                <a:schemeClr val="tx1"/>
              </a:solidFill>
              <a:latin typeface="Berlin Sans FB Demi"/>
            </a:endParaRPr>
          </a:p>
        </p:txBody>
      </p:sp>
      <p:pic>
        <p:nvPicPr>
          <p:cNvPr id="3" name="Content Placeholder 6">
            <a:extLst>
              <a:ext uri="{FF2B5EF4-FFF2-40B4-BE49-F238E27FC236}">
                <a16:creationId xmlns:a16="http://schemas.microsoft.com/office/drawing/2014/main" id="{91B3A392-5398-3DA3-CC4A-6BA45A2DF8B3}"/>
              </a:ext>
            </a:extLst>
          </p:cNvPr>
          <p:cNvPicPr>
            <a:picLocks noGrp="1" noChangeAspect="1"/>
          </p:cNvPicPr>
          <p:nvPr/>
        </p:nvPicPr>
        <p:blipFill rotWithShape="1">
          <a:blip r:embed="rId3"/>
          <a:srcRect t="15408" b="6063"/>
          <a:stretch/>
        </p:blipFill>
        <p:spPr>
          <a:xfrm>
            <a:off x="273424" y="2444749"/>
            <a:ext cx="5459504" cy="4180170"/>
          </a:xfrm>
          <a:prstGeom prst="rect">
            <a:avLst/>
          </a:prstGeom>
        </p:spPr>
      </p:pic>
      <p:sp>
        <p:nvSpPr>
          <p:cNvPr id="6" name="Content Placeholder 2">
            <a:extLst>
              <a:ext uri="{FF2B5EF4-FFF2-40B4-BE49-F238E27FC236}">
                <a16:creationId xmlns:a16="http://schemas.microsoft.com/office/drawing/2014/main" id="{6AA968B8-A45C-1B0E-C0B4-EF4CD99AAA7C}"/>
              </a:ext>
            </a:extLst>
          </p:cNvPr>
          <p:cNvSpPr>
            <a:spLocks noGrp="1"/>
          </p:cNvSpPr>
          <p:nvPr/>
        </p:nvSpPr>
        <p:spPr>
          <a:xfrm>
            <a:off x="5806122" y="2603500"/>
            <a:ext cx="5757867" cy="3416300"/>
          </a:xfrm>
          <a:prstGeom prst="rect">
            <a:avLst/>
          </a:prstGeom>
        </p:spPr>
        <p:txBody>
          <a:bodyPr vert="horz" lIns="91440" tIns="45720" rIns="91440" bIns="45720" rtlCol="0" anchor="t">
            <a:normAutofit fontScale="925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285750" indent="-285750">
              <a:lnSpc>
                <a:spcPct val="150000"/>
              </a:lnSpc>
              <a:spcBef>
                <a:spcPts val="0"/>
              </a:spcBef>
              <a:buFont typeface="Arial,Sans-Serif" charset="2"/>
              <a:buChar char="•"/>
            </a:pPr>
            <a:r>
              <a:rPr lang="en-US" dirty="0">
                <a:solidFill>
                  <a:srgbClr val="000000"/>
                </a:solidFill>
                <a:latin typeface="Century Gothic"/>
                <a:cs typeface="Arial"/>
              </a:rPr>
              <a:t>PCI-Express works based on three layers. Those layers are nothing but transaction layer, Physical layer and Data-link layer.</a:t>
            </a:r>
            <a:endParaRPr lang="en-US"/>
          </a:p>
          <a:p>
            <a:pPr marL="0" indent="0">
              <a:lnSpc>
                <a:spcPct val="150000"/>
              </a:lnSpc>
              <a:spcBef>
                <a:spcPts val="0"/>
              </a:spcBef>
              <a:buNone/>
            </a:pPr>
            <a:r>
              <a:rPr lang="en-US" b="1" dirty="0">
                <a:solidFill>
                  <a:srgbClr val="000000"/>
                </a:solidFill>
                <a:latin typeface="Century Gothic"/>
                <a:cs typeface="Arial"/>
              </a:rPr>
              <a:t>PHYSICAL LAYER:</a:t>
            </a:r>
            <a:endParaRPr lang="en-US" dirty="0">
              <a:solidFill>
                <a:srgbClr val="000000"/>
              </a:solidFill>
              <a:latin typeface="Century Gothic"/>
              <a:cs typeface="Arial"/>
            </a:endParaRPr>
          </a:p>
          <a:p>
            <a:pPr marL="285750" indent="-285750">
              <a:lnSpc>
                <a:spcPct val="150000"/>
              </a:lnSpc>
              <a:spcBef>
                <a:spcPts val="0"/>
              </a:spcBef>
              <a:buFont typeface="Arial,Sans-Serif" charset="2"/>
              <a:buChar char="•"/>
            </a:pPr>
            <a:r>
              <a:rPr lang="en-US" dirty="0">
                <a:solidFill>
                  <a:srgbClr val="000000"/>
                </a:solidFill>
                <a:latin typeface="Century Gothic"/>
                <a:cs typeface="Arial"/>
              </a:rPr>
              <a:t>A PCIe physical layer specification is divided into two sub-layers, corresponding to logical and electrical specifications.</a:t>
            </a:r>
            <a:endParaRPr lang="en-US">
              <a:solidFill>
                <a:srgbClr val="000000"/>
              </a:solidFill>
              <a:latin typeface="Century Gothic"/>
              <a:cs typeface="Arial"/>
            </a:endParaRPr>
          </a:p>
          <a:p>
            <a:pPr marL="285750" indent="-285750">
              <a:lnSpc>
                <a:spcPct val="150000"/>
              </a:lnSpc>
              <a:spcBef>
                <a:spcPts val="0"/>
              </a:spcBef>
              <a:buFont typeface="Arial,Sans-Serif" charset="2"/>
              <a:buChar char="•"/>
            </a:pPr>
            <a:r>
              <a:rPr lang="en-US" dirty="0">
                <a:solidFill>
                  <a:srgbClr val="000000"/>
                </a:solidFill>
                <a:latin typeface="Century Gothic"/>
                <a:cs typeface="Arial"/>
              </a:rPr>
              <a:t>This physical layer is used to connect two PCIe devices through a link. </a:t>
            </a:r>
            <a:endParaRPr lang="en-US">
              <a:solidFill>
                <a:srgbClr val="000000"/>
              </a:solidFill>
              <a:latin typeface="Century Gothic"/>
              <a:cs typeface="Arial"/>
            </a:endParaRPr>
          </a:p>
          <a:p>
            <a:pPr marL="286385" indent="-285750">
              <a:lnSpc>
                <a:spcPct val="150000"/>
              </a:lnSpc>
              <a:spcBef>
                <a:spcPts val="1001"/>
              </a:spcBef>
              <a:buFont typeface="Arial,Sans-Serif" charset="2"/>
              <a:buChar char="•"/>
            </a:pPr>
            <a:endParaRPr lang="en-US" dirty="0">
              <a:latin typeface="Century Gothic"/>
              <a:cs typeface="Arial"/>
            </a:endParaRPr>
          </a:p>
        </p:txBody>
      </p:sp>
    </p:spTree>
    <p:extLst>
      <p:ext uri="{BB962C8B-B14F-4D97-AF65-F5344CB8AC3E}">
        <p14:creationId xmlns:p14="http://schemas.microsoft.com/office/powerpoint/2010/main" val="18915824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Logo&#10;&#10;Description automatically generated">
            <a:extLst>
              <a:ext uri="{FF2B5EF4-FFF2-40B4-BE49-F238E27FC236}">
                <a16:creationId xmlns:a16="http://schemas.microsoft.com/office/drawing/2014/main" id="{AFC5D228-36C7-4C4C-078E-53700B1DB2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01986" y="242455"/>
            <a:ext cx="2857500" cy="666750"/>
          </a:xfrm>
          <a:prstGeom prst="rect">
            <a:avLst/>
          </a:prstGeom>
        </p:spPr>
      </p:pic>
      <p:sp>
        <p:nvSpPr>
          <p:cNvPr id="3" name="Rectangle 2">
            <a:extLst>
              <a:ext uri="{FF2B5EF4-FFF2-40B4-BE49-F238E27FC236}">
                <a16:creationId xmlns:a16="http://schemas.microsoft.com/office/drawing/2014/main" id="{74A47D37-2827-A159-FB80-360CFF24B7AE}"/>
              </a:ext>
            </a:extLst>
          </p:cNvPr>
          <p:cNvSpPr/>
          <p:nvPr/>
        </p:nvSpPr>
        <p:spPr>
          <a:xfrm>
            <a:off x="1936376" y="5208496"/>
            <a:ext cx="7198659" cy="6435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r>
              <a:rPr lang="en-US" dirty="0"/>
              <a:t>Header										    Data (Payload)</a:t>
            </a:r>
          </a:p>
          <a:p>
            <a:r>
              <a:rPr lang="en-US" dirty="0"/>
              <a:t>( 3 – 4 DW)									      ( 0 – 1023 DW)</a:t>
            </a:r>
          </a:p>
        </p:txBody>
      </p:sp>
      <p:cxnSp>
        <p:nvCxnSpPr>
          <p:cNvPr id="4" name="Straight Connector 3">
            <a:extLst>
              <a:ext uri="{FF2B5EF4-FFF2-40B4-BE49-F238E27FC236}">
                <a16:creationId xmlns:a16="http://schemas.microsoft.com/office/drawing/2014/main" id="{01AEB340-8E25-54A6-5A21-B286D51D7E25}"/>
              </a:ext>
            </a:extLst>
          </p:cNvPr>
          <p:cNvCxnSpPr>
            <a:stCxn id="6" idx="0"/>
            <a:endCxn id="6" idx="2"/>
          </p:cNvCxnSpPr>
          <p:nvPr/>
        </p:nvCxnSpPr>
        <p:spPr>
          <a:xfrm>
            <a:off x="5535706" y="5208496"/>
            <a:ext cx="0" cy="643557"/>
          </a:xfrm>
          <a:prstGeom prst="line">
            <a:avLst/>
          </a:prstGeom>
          <a:ln/>
        </p:spPr>
        <p:style>
          <a:lnRef idx="1">
            <a:schemeClr val="dk1"/>
          </a:lnRef>
          <a:fillRef idx="0">
            <a:schemeClr val="dk1"/>
          </a:fillRef>
          <a:effectRef idx="0">
            <a:schemeClr val="dk1"/>
          </a:effectRef>
          <a:fontRef idx="minor">
            <a:schemeClr val="tx1"/>
          </a:fontRef>
        </p:style>
      </p:cxnSp>
      <p:sp>
        <p:nvSpPr>
          <p:cNvPr id="7" name="Content Placeholder 2">
            <a:extLst>
              <a:ext uri="{FF2B5EF4-FFF2-40B4-BE49-F238E27FC236}">
                <a16:creationId xmlns:a16="http://schemas.microsoft.com/office/drawing/2014/main" id="{DCE970AF-3DC5-F400-2FD5-0905BF383AC6}"/>
              </a:ext>
            </a:extLst>
          </p:cNvPr>
          <p:cNvSpPr>
            <a:spLocks noGrp="1"/>
          </p:cNvSpPr>
          <p:nvPr/>
        </p:nvSpPr>
        <p:spPr>
          <a:xfrm>
            <a:off x="1204434" y="238331"/>
            <a:ext cx="9369944" cy="3683494"/>
          </a:xfrm>
          <a:prstGeom prst="rect">
            <a:avLst/>
          </a:prstGeom>
        </p:spPr>
        <p:txBody>
          <a:bodyPr vert="horz" lIns="91440" tIns="45720" rIns="91440" bIns="45720" rtlCol="0" anchor="t">
            <a:no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lnSpc>
                <a:spcPct val="150000"/>
              </a:lnSpc>
              <a:spcBef>
                <a:spcPts val="0"/>
              </a:spcBef>
              <a:buNone/>
            </a:pPr>
            <a:r>
              <a:rPr lang="en-US" sz="1700" b="1" dirty="0">
                <a:solidFill>
                  <a:schemeClr val="tx1"/>
                </a:solidFill>
                <a:latin typeface="Century Gothic"/>
                <a:ea typeface="+mn-lt"/>
                <a:cs typeface="+mn-lt"/>
              </a:rPr>
              <a:t>DATA LINK LAYER:</a:t>
            </a:r>
            <a:endParaRPr lang="en-US" sz="1700" dirty="0">
              <a:solidFill>
                <a:schemeClr val="tx1"/>
              </a:solidFill>
              <a:latin typeface="Century Gothic"/>
              <a:ea typeface="+mn-lt"/>
              <a:cs typeface="+mn-lt"/>
            </a:endParaRPr>
          </a:p>
          <a:p>
            <a:pPr>
              <a:lnSpc>
                <a:spcPct val="150000"/>
              </a:lnSpc>
              <a:spcBef>
                <a:spcPts val="0"/>
              </a:spcBef>
              <a:buFont typeface="Arial" charset="2"/>
              <a:buChar char="•"/>
            </a:pPr>
            <a:r>
              <a:rPr lang="en-US" sz="1700" dirty="0">
                <a:solidFill>
                  <a:schemeClr val="tx1"/>
                </a:solidFill>
                <a:latin typeface="Century Gothic"/>
                <a:ea typeface="+mn-lt"/>
                <a:cs typeface="+mn-lt"/>
              </a:rPr>
              <a:t>The data link layer performs three vital services for the PCIe link:</a:t>
            </a:r>
          </a:p>
          <a:p>
            <a:pPr>
              <a:lnSpc>
                <a:spcPct val="150000"/>
              </a:lnSpc>
              <a:spcBef>
                <a:spcPts val="0"/>
              </a:spcBef>
              <a:buAutoNum type="arabicPeriod"/>
            </a:pPr>
            <a:r>
              <a:rPr lang="en-US" sz="1700" dirty="0">
                <a:solidFill>
                  <a:schemeClr val="tx1"/>
                </a:solidFill>
                <a:latin typeface="Century Gothic"/>
                <a:cs typeface="Arial"/>
              </a:rPr>
              <a:t>Sequence the transaction layer packets (TLPs) that are generated by the transaction layer.</a:t>
            </a:r>
          </a:p>
          <a:p>
            <a:pPr>
              <a:lnSpc>
                <a:spcPct val="150000"/>
              </a:lnSpc>
              <a:spcBef>
                <a:spcPts val="0"/>
              </a:spcBef>
              <a:buAutoNum type="arabicPeriod"/>
            </a:pPr>
            <a:r>
              <a:rPr lang="en-US" sz="1700" dirty="0">
                <a:solidFill>
                  <a:schemeClr val="tx1"/>
                </a:solidFill>
                <a:latin typeface="Century Gothic"/>
                <a:cs typeface="Arial"/>
              </a:rPr>
              <a:t>Ensure reliable delivery of TLPs between two endpoints via an acknowledgement protocol (ACK and NAK signaling) that explicitly requires replay of unacknowledged/bad TLPs.</a:t>
            </a:r>
            <a:endParaRPr lang="en-US" sz="1700">
              <a:solidFill>
                <a:schemeClr val="tx1"/>
              </a:solidFill>
              <a:latin typeface="Century Gothic"/>
              <a:cs typeface="Calibri" panose="020F0502020204030204"/>
            </a:endParaRPr>
          </a:p>
          <a:p>
            <a:pPr>
              <a:lnSpc>
                <a:spcPct val="150000"/>
              </a:lnSpc>
              <a:spcBef>
                <a:spcPts val="0"/>
              </a:spcBef>
              <a:buAutoNum type="arabicPeriod"/>
            </a:pPr>
            <a:r>
              <a:rPr lang="en-US" sz="1700" dirty="0">
                <a:solidFill>
                  <a:schemeClr val="tx1"/>
                </a:solidFill>
                <a:latin typeface="Century Gothic"/>
                <a:cs typeface="Arial"/>
              </a:rPr>
              <a:t>Initialize and manage flow control credits.</a:t>
            </a:r>
            <a:endParaRPr lang="en-US" sz="1700">
              <a:solidFill>
                <a:schemeClr val="tx1"/>
              </a:solidFill>
              <a:latin typeface="Century Gothic"/>
              <a:cs typeface="Calibri" panose="020F0502020204030204"/>
            </a:endParaRPr>
          </a:p>
          <a:p>
            <a:pPr marL="0" indent="0">
              <a:lnSpc>
                <a:spcPct val="150000"/>
              </a:lnSpc>
              <a:spcBef>
                <a:spcPts val="0"/>
              </a:spcBef>
              <a:buNone/>
            </a:pPr>
            <a:r>
              <a:rPr lang="en-US" sz="1700" b="1" dirty="0">
                <a:solidFill>
                  <a:schemeClr val="tx1"/>
                </a:solidFill>
                <a:latin typeface="Century Gothic"/>
                <a:ea typeface="+mn-lt"/>
                <a:cs typeface="+mn-lt"/>
              </a:rPr>
              <a:t>TRANSCATION LAYER:</a:t>
            </a:r>
            <a:endParaRPr lang="en-US" sz="1700" dirty="0">
              <a:solidFill>
                <a:schemeClr val="tx1"/>
              </a:solidFill>
              <a:latin typeface="Century Gothic"/>
              <a:ea typeface="+mn-lt"/>
              <a:cs typeface="+mn-lt"/>
            </a:endParaRPr>
          </a:p>
          <a:p>
            <a:pPr>
              <a:lnSpc>
                <a:spcPct val="150000"/>
              </a:lnSpc>
              <a:spcBef>
                <a:spcPts val="0"/>
              </a:spcBef>
              <a:buFont typeface="Arial" charset="2"/>
              <a:buChar char="•"/>
            </a:pPr>
            <a:r>
              <a:rPr lang="en-US" sz="1700" dirty="0">
                <a:solidFill>
                  <a:schemeClr val="tx1"/>
                </a:solidFill>
                <a:latin typeface="Century Gothic"/>
                <a:ea typeface="+mn-lt"/>
                <a:cs typeface="+mn-lt"/>
              </a:rPr>
              <a:t>Transaction layer consists of TLP’s nothing but Transaction layer packets. Here the information is sent in the form of packets.</a:t>
            </a:r>
          </a:p>
          <a:p>
            <a:pPr>
              <a:lnSpc>
                <a:spcPct val="150000"/>
              </a:lnSpc>
              <a:spcBef>
                <a:spcPts val="0"/>
              </a:spcBef>
              <a:buFont typeface="Arial" charset="2"/>
              <a:buChar char="•"/>
            </a:pPr>
            <a:r>
              <a:rPr lang="en-US" sz="1700" dirty="0">
                <a:solidFill>
                  <a:schemeClr val="tx1"/>
                </a:solidFill>
                <a:latin typeface="Century Gothic"/>
                <a:ea typeface="+mn-lt"/>
                <a:cs typeface="+mn-lt"/>
              </a:rPr>
              <a:t>This TLP’s consists of Headers and Payload fields.</a:t>
            </a:r>
          </a:p>
        </p:txBody>
      </p:sp>
    </p:spTree>
    <p:extLst>
      <p:ext uri="{BB962C8B-B14F-4D97-AF65-F5344CB8AC3E}">
        <p14:creationId xmlns:p14="http://schemas.microsoft.com/office/powerpoint/2010/main" val="3695303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Logo&#10;&#10;Description automatically generated">
            <a:extLst>
              <a:ext uri="{FF2B5EF4-FFF2-40B4-BE49-F238E27FC236}">
                <a16:creationId xmlns:a16="http://schemas.microsoft.com/office/drawing/2014/main" id="{AFC5D228-36C7-4C4C-078E-53700B1DB2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01986" y="242455"/>
            <a:ext cx="2857500" cy="666750"/>
          </a:xfrm>
          <a:prstGeom prst="rect">
            <a:avLst/>
          </a:prstGeom>
        </p:spPr>
      </p:pic>
      <p:sp>
        <p:nvSpPr>
          <p:cNvPr id="2" name="Title 1">
            <a:extLst>
              <a:ext uri="{FF2B5EF4-FFF2-40B4-BE49-F238E27FC236}">
                <a16:creationId xmlns:a16="http://schemas.microsoft.com/office/drawing/2014/main" id="{17950421-AE46-2DF4-C232-BBE60BE99889}"/>
              </a:ext>
            </a:extLst>
          </p:cNvPr>
          <p:cNvSpPr>
            <a:spLocks noGrp="1"/>
          </p:cNvSpPr>
          <p:nvPr/>
        </p:nvSpPr>
        <p:spPr bwMode="gray">
          <a:xfrm>
            <a:off x="1154954" y="973668"/>
            <a:ext cx="8761413" cy="706964"/>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tx1"/>
                </a:solidFill>
                <a:latin typeface="Berlin Sans FB Demi"/>
              </a:rPr>
              <a:t>Applications of PCIe</a:t>
            </a:r>
            <a:endParaRPr lang="en-IN">
              <a:solidFill>
                <a:schemeClr val="tx1"/>
              </a:solidFill>
              <a:latin typeface="Berlin Sans FB Demi"/>
            </a:endParaRPr>
          </a:p>
        </p:txBody>
      </p:sp>
      <p:sp>
        <p:nvSpPr>
          <p:cNvPr id="3" name="Content Placeholder 2">
            <a:extLst>
              <a:ext uri="{FF2B5EF4-FFF2-40B4-BE49-F238E27FC236}">
                <a16:creationId xmlns:a16="http://schemas.microsoft.com/office/drawing/2014/main" id="{E06198F2-DA53-9238-CCDB-4416AB080068}"/>
              </a:ext>
            </a:extLst>
          </p:cNvPr>
          <p:cNvSpPr>
            <a:spLocks noGrp="1"/>
          </p:cNvSpPr>
          <p:nvPr/>
        </p:nvSpPr>
        <p:spPr>
          <a:xfrm>
            <a:off x="1154954" y="2603500"/>
            <a:ext cx="8825659" cy="3416300"/>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lgn="l">
              <a:buFont typeface="Arial" charset="2"/>
              <a:buChar char="•"/>
            </a:pPr>
            <a:r>
              <a:rPr lang="en-US" b="0" i="0" dirty="0">
                <a:solidFill>
                  <a:schemeClr val="tx1"/>
                </a:solidFill>
                <a:effectLst/>
                <a:latin typeface="Century Gothic"/>
              </a:rPr>
              <a:t>PCI Express operates in consumer, server, and industrial applications.</a:t>
            </a:r>
            <a:endParaRPr lang="en-US">
              <a:solidFill>
                <a:schemeClr val="tx1"/>
              </a:solidFill>
              <a:latin typeface="Century Gothic"/>
            </a:endParaRPr>
          </a:p>
          <a:p>
            <a:pPr algn="l">
              <a:buFont typeface="Arial" charset="2"/>
              <a:buChar char="•"/>
            </a:pPr>
            <a:r>
              <a:rPr lang="en-US" dirty="0">
                <a:solidFill>
                  <a:schemeClr val="tx1"/>
                </a:solidFill>
                <a:latin typeface="Century Gothic"/>
              </a:rPr>
              <a:t>It is used</a:t>
            </a:r>
            <a:r>
              <a:rPr lang="en-US" b="0" i="0" dirty="0">
                <a:solidFill>
                  <a:schemeClr val="tx1"/>
                </a:solidFill>
                <a:effectLst/>
                <a:latin typeface="Century Gothic"/>
              </a:rPr>
              <a:t> as a motherboard-level interconnect (to link motherboard-mounted peripherals)</a:t>
            </a:r>
            <a:endParaRPr lang="en-US" b="0" i="0">
              <a:solidFill>
                <a:schemeClr val="tx1"/>
              </a:solidFill>
              <a:effectLst/>
              <a:latin typeface="Century Gothic"/>
              <a:cs typeface="Calibri Light" panose="020F0302020204030204"/>
            </a:endParaRPr>
          </a:p>
          <a:p>
            <a:pPr algn="l">
              <a:buFont typeface="Arial" charset="2"/>
              <a:buChar char="•"/>
            </a:pPr>
            <a:r>
              <a:rPr lang="en-US" dirty="0">
                <a:solidFill>
                  <a:schemeClr val="tx1"/>
                </a:solidFill>
                <a:latin typeface="Century Gothic"/>
              </a:rPr>
              <a:t>It is used as</a:t>
            </a:r>
            <a:r>
              <a:rPr lang="en-US" b="0" i="0" dirty="0">
                <a:solidFill>
                  <a:schemeClr val="tx1"/>
                </a:solidFill>
                <a:effectLst/>
                <a:latin typeface="Century Gothic"/>
              </a:rPr>
              <a:t> a passive backplane interconnect.</a:t>
            </a:r>
            <a:endParaRPr lang="en-US" b="0" i="0">
              <a:solidFill>
                <a:schemeClr val="tx1"/>
              </a:solidFill>
              <a:effectLst/>
              <a:latin typeface="Century Gothic"/>
              <a:cs typeface="Calibri Light" panose="020F0302020204030204"/>
            </a:endParaRPr>
          </a:p>
          <a:p>
            <a:pPr algn="l">
              <a:buFont typeface="Arial" charset="2"/>
              <a:buChar char="•"/>
            </a:pPr>
            <a:r>
              <a:rPr lang="en-US" dirty="0">
                <a:solidFill>
                  <a:schemeClr val="tx1"/>
                </a:solidFill>
                <a:latin typeface="Century Gothic"/>
              </a:rPr>
              <a:t>A</a:t>
            </a:r>
            <a:r>
              <a:rPr lang="en-US" b="0" i="0" dirty="0">
                <a:solidFill>
                  <a:schemeClr val="tx1"/>
                </a:solidFill>
                <a:effectLst/>
                <a:latin typeface="Century Gothic"/>
              </a:rPr>
              <a:t>nd also used as an </a:t>
            </a:r>
            <a:r>
              <a:rPr lang="en-US" dirty="0">
                <a:solidFill>
                  <a:schemeClr val="tx1"/>
                </a:solidFill>
                <a:latin typeface="Century Gothic"/>
              </a:rPr>
              <a:t>expansion card</a:t>
            </a:r>
            <a:r>
              <a:rPr lang="en-US" b="0" i="0" dirty="0">
                <a:solidFill>
                  <a:schemeClr val="tx1"/>
                </a:solidFill>
                <a:effectLst/>
                <a:latin typeface="Century Gothic"/>
              </a:rPr>
              <a:t> interface for add-in boards.</a:t>
            </a:r>
            <a:endParaRPr lang="en-US" b="0" i="0">
              <a:solidFill>
                <a:schemeClr val="tx1"/>
              </a:solidFill>
              <a:effectLst/>
              <a:latin typeface="Century Gothic"/>
              <a:cs typeface="Calibri Light" panose="020F0302020204030204"/>
            </a:endParaRPr>
          </a:p>
        </p:txBody>
      </p:sp>
    </p:spTree>
    <p:extLst>
      <p:ext uri="{BB962C8B-B14F-4D97-AF65-F5344CB8AC3E}">
        <p14:creationId xmlns:p14="http://schemas.microsoft.com/office/powerpoint/2010/main" val="18813338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Logo&#10;&#10;Description automatically generated">
            <a:extLst>
              <a:ext uri="{FF2B5EF4-FFF2-40B4-BE49-F238E27FC236}">
                <a16:creationId xmlns:a16="http://schemas.microsoft.com/office/drawing/2014/main" id="{AFC5D228-36C7-4C4C-078E-53700B1DB2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01986" y="242455"/>
            <a:ext cx="2857500" cy="666750"/>
          </a:xfrm>
          <a:prstGeom prst="rect">
            <a:avLst/>
          </a:prstGeom>
        </p:spPr>
      </p:pic>
      <p:sp>
        <p:nvSpPr>
          <p:cNvPr id="2" name="Title 1">
            <a:extLst>
              <a:ext uri="{FF2B5EF4-FFF2-40B4-BE49-F238E27FC236}">
                <a16:creationId xmlns:a16="http://schemas.microsoft.com/office/drawing/2014/main" id="{CEF76D29-A5EC-82D3-C646-9BA81A22A897}"/>
              </a:ext>
            </a:extLst>
          </p:cNvPr>
          <p:cNvSpPr>
            <a:spLocks noGrp="1"/>
          </p:cNvSpPr>
          <p:nvPr/>
        </p:nvSpPr>
        <p:spPr bwMode="gray">
          <a:xfrm>
            <a:off x="1154954" y="973668"/>
            <a:ext cx="8761413" cy="706964"/>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tx1"/>
                </a:solidFill>
                <a:latin typeface="Berlin Sans FB Demi"/>
              </a:rPr>
              <a:t>References</a:t>
            </a:r>
            <a:endParaRPr lang="en-IN">
              <a:solidFill>
                <a:schemeClr val="tx1"/>
              </a:solidFill>
              <a:latin typeface="Berlin Sans FB Demi"/>
            </a:endParaRPr>
          </a:p>
        </p:txBody>
      </p:sp>
      <p:sp>
        <p:nvSpPr>
          <p:cNvPr id="3" name="Content Placeholder 2">
            <a:extLst>
              <a:ext uri="{FF2B5EF4-FFF2-40B4-BE49-F238E27FC236}">
                <a16:creationId xmlns:a16="http://schemas.microsoft.com/office/drawing/2014/main" id="{32E14EAF-127A-4887-7F42-9A1E070533BC}"/>
              </a:ext>
            </a:extLst>
          </p:cNvPr>
          <p:cNvSpPr>
            <a:spLocks noGrp="1"/>
          </p:cNvSpPr>
          <p:nvPr/>
        </p:nvSpPr>
        <p:spPr>
          <a:xfrm>
            <a:off x="1154954" y="2603500"/>
            <a:ext cx="8825659" cy="3416300"/>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buFont typeface="Arial" charset="2"/>
              <a:buChar char="•"/>
            </a:pPr>
            <a:r>
              <a:rPr lang="en-US" dirty="0">
                <a:latin typeface="Century Gothic"/>
                <a:hlinkClick r:id="rId3"/>
              </a:rPr>
              <a:t>https://en.wikipedia.org/wiki/PCI_Express</a:t>
            </a:r>
            <a:r>
              <a:rPr lang="en-US" dirty="0">
                <a:latin typeface="Century Gothic"/>
              </a:rPr>
              <a:t> </a:t>
            </a:r>
            <a:endParaRPr lang="en-US">
              <a:latin typeface="Century Gothic"/>
            </a:endParaRPr>
          </a:p>
          <a:p>
            <a:pPr>
              <a:buFont typeface="Arial" charset="2"/>
              <a:buChar char="•"/>
            </a:pPr>
            <a:r>
              <a:rPr lang="en-US" dirty="0">
                <a:latin typeface="Century Gothic"/>
                <a:hlinkClick r:id="rId4"/>
              </a:rPr>
              <a:t>https://prodigytechno.com/pci-express-pcie-or-pci-e/</a:t>
            </a:r>
            <a:r>
              <a:rPr lang="en-US" dirty="0">
                <a:latin typeface="Century Gothic"/>
              </a:rPr>
              <a:t> </a:t>
            </a:r>
            <a:endParaRPr lang="en-US">
              <a:latin typeface="Century Gothic"/>
              <a:cs typeface="Calibri" panose="020F0502020204030204"/>
            </a:endParaRPr>
          </a:p>
          <a:p>
            <a:pPr>
              <a:buFont typeface="Arial" charset="2"/>
              <a:buChar char="•"/>
            </a:pPr>
            <a:r>
              <a:rPr lang="en-US" dirty="0">
                <a:latin typeface="Century Gothic"/>
                <a:hlinkClick r:id="rId5"/>
              </a:rPr>
              <a:t>https://computer.howstuffworks.com/pci-express.htm</a:t>
            </a:r>
            <a:r>
              <a:rPr lang="en-US" dirty="0">
                <a:latin typeface="Century Gothic"/>
              </a:rPr>
              <a:t> </a:t>
            </a:r>
            <a:endParaRPr lang="en-US">
              <a:latin typeface="Century Gothic"/>
              <a:cs typeface="Calibri" panose="020F0502020204030204"/>
            </a:endParaRPr>
          </a:p>
          <a:p>
            <a:pPr>
              <a:buFont typeface="Arial" charset="2"/>
              <a:buChar char="•"/>
            </a:pPr>
            <a:r>
              <a:rPr lang="en-US" dirty="0">
                <a:latin typeface="Century Gothic"/>
                <a:hlinkClick r:id="rId6"/>
              </a:rPr>
              <a:t>https://community.fs.com/blog/pci-vs-pci-x-vs-pci-e-why-choose-pci-e-card.html</a:t>
            </a:r>
            <a:r>
              <a:rPr lang="en-US" dirty="0">
                <a:latin typeface="Century Gothic"/>
              </a:rPr>
              <a:t> </a:t>
            </a:r>
            <a:endParaRPr lang="en-US">
              <a:latin typeface="Century Gothic"/>
              <a:cs typeface="Calibri" panose="020F0502020204030204"/>
            </a:endParaRPr>
          </a:p>
          <a:p>
            <a:pPr>
              <a:buFont typeface="Arial" charset="2"/>
              <a:buChar char="•"/>
            </a:pPr>
            <a:r>
              <a:rPr lang="en-US" dirty="0">
                <a:latin typeface="Century Gothic"/>
                <a:hlinkClick r:id="rId7"/>
              </a:rPr>
              <a:t>https://programmathically.com/how-pci-express-and-pci-work-an-introduction/</a:t>
            </a:r>
            <a:endParaRPr lang="en-US">
              <a:latin typeface="Century Gothic"/>
              <a:cs typeface="Calibri" panose="020F0502020204030204"/>
            </a:endParaRPr>
          </a:p>
        </p:txBody>
      </p:sp>
    </p:spTree>
    <p:extLst>
      <p:ext uri="{BB962C8B-B14F-4D97-AF65-F5344CB8AC3E}">
        <p14:creationId xmlns:p14="http://schemas.microsoft.com/office/powerpoint/2010/main" val="8125309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Logo&#10;&#10;Description automatically generated">
            <a:extLst>
              <a:ext uri="{FF2B5EF4-FFF2-40B4-BE49-F238E27FC236}">
                <a16:creationId xmlns:a16="http://schemas.microsoft.com/office/drawing/2014/main" id="{AFC5D228-36C7-4C4C-078E-53700B1DB2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01986" y="242455"/>
            <a:ext cx="2857500" cy="666750"/>
          </a:xfrm>
          <a:prstGeom prst="rect">
            <a:avLst/>
          </a:prstGeom>
        </p:spPr>
      </p:pic>
      <p:sp>
        <p:nvSpPr>
          <p:cNvPr id="2" name="Title 1">
            <a:extLst>
              <a:ext uri="{FF2B5EF4-FFF2-40B4-BE49-F238E27FC236}">
                <a16:creationId xmlns:a16="http://schemas.microsoft.com/office/drawing/2014/main" id="{2BB2CB19-FE10-9366-688F-C373CDC96DE4}"/>
              </a:ext>
            </a:extLst>
          </p:cNvPr>
          <p:cNvSpPr>
            <a:spLocks noGrp="1"/>
          </p:cNvSpPr>
          <p:nvPr/>
        </p:nvSpPr>
        <p:spPr bwMode="gray">
          <a:xfrm>
            <a:off x="1626285" y="1585366"/>
            <a:ext cx="8825658" cy="2677648"/>
          </a:xfrm>
          <a:prstGeom prst="rect">
            <a:avLst/>
          </a:prstGeom>
        </p:spPr>
        <p:txBody>
          <a:bodyPr vert="horz" lIns="91440" tIns="45720" rIns="91440" bIns="45720" rtlCol="0" anchor="b">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8000" dirty="0">
                <a:solidFill>
                  <a:srgbClr val="0070C0"/>
                </a:solidFill>
                <a:latin typeface="Berlin Sans FB Demi"/>
              </a:rPr>
              <a:t>Thank You</a:t>
            </a:r>
            <a:endParaRPr lang="en-US" sz="8000">
              <a:solidFill>
                <a:srgbClr val="0070C0"/>
              </a:solidFill>
              <a:latin typeface="Berlin Sans FB Demi" panose="020E0802020502020306" pitchFamily="34" charset="0"/>
            </a:endParaRPr>
          </a:p>
        </p:txBody>
      </p:sp>
    </p:spTree>
    <p:extLst>
      <p:ext uri="{BB962C8B-B14F-4D97-AF65-F5344CB8AC3E}">
        <p14:creationId xmlns:p14="http://schemas.microsoft.com/office/powerpoint/2010/main" val="15895069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Logo&#10;&#10;Description automatically generated">
            <a:extLst>
              <a:ext uri="{FF2B5EF4-FFF2-40B4-BE49-F238E27FC236}">
                <a16:creationId xmlns:a16="http://schemas.microsoft.com/office/drawing/2014/main" id="{AFC5D228-36C7-4C4C-078E-53700B1DB2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01986" y="242455"/>
            <a:ext cx="2857500" cy="666750"/>
          </a:xfrm>
          <a:prstGeom prst="rect">
            <a:avLst/>
          </a:prstGeom>
        </p:spPr>
      </p:pic>
      <p:sp>
        <p:nvSpPr>
          <p:cNvPr id="11" name="Title 1">
            <a:extLst>
              <a:ext uri="{FF2B5EF4-FFF2-40B4-BE49-F238E27FC236}">
                <a16:creationId xmlns:a16="http://schemas.microsoft.com/office/drawing/2014/main" id="{CA585287-D956-127B-490E-492AC02C84E1}"/>
              </a:ext>
            </a:extLst>
          </p:cNvPr>
          <p:cNvSpPr>
            <a:spLocks noGrp="1"/>
          </p:cNvSpPr>
          <p:nvPr/>
        </p:nvSpPr>
        <p:spPr bwMode="gray">
          <a:xfrm>
            <a:off x="1194538" y="2677645"/>
            <a:ext cx="4351025" cy="2283824"/>
          </a:xfrm>
          <a:prstGeom prst="rect">
            <a:avLst/>
          </a:prstGeom>
        </p:spPr>
        <p:txBody>
          <a:bodyPr vert="horz" lIns="91440" tIns="45720" rIns="91440" bIns="45720" rtlCol="0" anchor="ctr">
            <a:noAutofit/>
          </a:bodyPr>
          <a:lstStyle>
            <a:lvl1pPr algn="l" defTabSz="457200" rtl="0" eaLnBrk="1" latinLnBrk="0" hangingPunct="1">
              <a:spcBef>
                <a:spcPct val="0"/>
              </a:spcBef>
              <a:buNone/>
              <a:defRPr sz="4000" b="0" i="0" kern="1200" cap="none">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tx1"/>
                </a:solidFill>
                <a:latin typeface="Berlin Sans FB Demi"/>
              </a:rPr>
              <a:t>TOPICS</a:t>
            </a:r>
            <a:endParaRPr lang="en-IN">
              <a:solidFill>
                <a:schemeClr val="tx1"/>
              </a:solidFill>
              <a:latin typeface="Berlin Sans FB Demi"/>
            </a:endParaRPr>
          </a:p>
        </p:txBody>
      </p:sp>
      <p:sp>
        <p:nvSpPr>
          <p:cNvPr id="12" name="TextBox 2">
            <a:extLst>
              <a:ext uri="{FF2B5EF4-FFF2-40B4-BE49-F238E27FC236}">
                <a16:creationId xmlns:a16="http://schemas.microsoft.com/office/drawing/2014/main" id="{CCEB7E9A-AF0B-4A92-6323-B4A81FBF6195}"/>
              </a:ext>
            </a:extLst>
          </p:cNvPr>
          <p:cNvSpPr txBox="1"/>
          <p:nvPr/>
        </p:nvSpPr>
        <p:spPr>
          <a:xfrm>
            <a:off x="4677114" y="1355492"/>
            <a:ext cx="5281859" cy="4918911"/>
          </a:xfrm>
          <a:prstGeom prst="rect">
            <a:avLst/>
          </a:prstGeom>
          <a:noFill/>
        </p:spPr>
        <p:txBody>
          <a:bodyPr wrap="square" lIns="91440" tIns="45720" rIns="91440" bIns="45720" rtlCol="0" anchor="t">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285750" indent="-285750">
              <a:lnSpc>
                <a:spcPct val="200000"/>
              </a:lnSpc>
              <a:buFont typeface="Arial" panose="020B0604020202020204" pitchFamily="34" charset="0"/>
              <a:buChar char="•"/>
            </a:pPr>
            <a:r>
              <a:rPr lang="en-US" sz="2000" dirty="0">
                <a:latin typeface="Berlin Sans FB Demi"/>
              </a:rPr>
              <a:t>Introduction of PCIe</a:t>
            </a:r>
          </a:p>
          <a:p>
            <a:pPr marL="285750" indent="-285750">
              <a:lnSpc>
                <a:spcPct val="200000"/>
              </a:lnSpc>
              <a:buFont typeface="Arial" panose="020B0604020202020204" pitchFamily="34" charset="0"/>
              <a:buChar char="•"/>
            </a:pPr>
            <a:r>
              <a:rPr lang="en-US" sz="2000" dirty="0">
                <a:latin typeface="Berlin Sans FB Demi"/>
              </a:rPr>
              <a:t>Why PCIe came into picture?</a:t>
            </a:r>
          </a:p>
          <a:p>
            <a:pPr marL="285750" indent="-285750">
              <a:lnSpc>
                <a:spcPct val="200000"/>
              </a:lnSpc>
              <a:buFont typeface="Arial" panose="020B0604020202020204" pitchFamily="34" charset="0"/>
              <a:buChar char="•"/>
            </a:pPr>
            <a:r>
              <a:rPr lang="en-US" sz="2000" dirty="0">
                <a:latin typeface="Berlin Sans FB Demi"/>
              </a:rPr>
              <a:t>Differences between PCI, PCI-X and PCIe</a:t>
            </a:r>
          </a:p>
          <a:p>
            <a:pPr marL="285750" indent="-285750">
              <a:lnSpc>
                <a:spcPct val="200000"/>
              </a:lnSpc>
              <a:buFont typeface="Arial" panose="020B0604020202020204" pitchFamily="34" charset="0"/>
              <a:buChar char="•"/>
            </a:pPr>
            <a:r>
              <a:rPr lang="en-US" sz="2000" dirty="0">
                <a:latin typeface="Berlin Sans FB Demi"/>
              </a:rPr>
              <a:t>About PCIe</a:t>
            </a:r>
          </a:p>
          <a:p>
            <a:pPr marL="285750" indent="-285750">
              <a:lnSpc>
                <a:spcPct val="200000"/>
              </a:lnSpc>
              <a:buFont typeface="Arial" panose="020B0604020202020204" pitchFamily="34" charset="0"/>
              <a:buChar char="•"/>
            </a:pPr>
            <a:r>
              <a:rPr lang="en-US" sz="2000" dirty="0">
                <a:latin typeface="Berlin Sans FB Demi"/>
              </a:rPr>
              <a:t>Topology of PCIe</a:t>
            </a:r>
          </a:p>
          <a:p>
            <a:pPr marL="285750" indent="-285750">
              <a:lnSpc>
                <a:spcPct val="200000"/>
              </a:lnSpc>
              <a:buFont typeface="Arial" panose="020B0604020202020204" pitchFamily="34" charset="0"/>
              <a:buChar char="•"/>
            </a:pPr>
            <a:r>
              <a:rPr lang="en-US" sz="2000" dirty="0">
                <a:latin typeface="Berlin Sans FB Demi"/>
              </a:rPr>
              <a:t>Flow of PCIe protocol communication</a:t>
            </a:r>
          </a:p>
          <a:p>
            <a:pPr marL="285750" indent="-285750">
              <a:lnSpc>
                <a:spcPct val="200000"/>
              </a:lnSpc>
              <a:buFont typeface="Arial" panose="020B0604020202020204" pitchFamily="34" charset="0"/>
              <a:buChar char="•"/>
            </a:pPr>
            <a:r>
              <a:rPr lang="en-US" sz="2000" dirty="0">
                <a:latin typeface="Berlin Sans FB Demi"/>
              </a:rPr>
              <a:t>Applications of PCIe</a:t>
            </a:r>
          </a:p>
          <a:p>
            <a:pPr marL="285750" indent="-285750">
              <a:lnSpc>
                <a:spcPct val="200000"/>
              </a:lnSpc>
              <a:buFont typeface="Arial" panose="020B0604020202020204" pitchFamily="34" charset="0"/>
              <a:buChar char="•"/>
            </a:pPr>
            <a:r>
              <a:rPr lang="en-US" sz="2000" dirty="0">
                <a:latin typeface="Berlin Sans FB Demi"/>
              </a:rPr>
              <a:t>References</a:t>
            </a:r>
          </a:p>
        </p:txBody>
      </p:sp>
    </p:spTree>
    <p:extLst>
      <p:ext uri="{BB962C8B-B14F-4D97-AF65-F5344CB8AC3E}">
        <p14:creationId xmlns:p14="http://schemas.microsoft.com/office/powerpoint/2010/main" val="7143958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Logo&#10;&#10;Description automatically generated">
            <a:extLst>
              <a:ext uri="{FF2B5EF4-FFF2-40B4-BE49-F238E27FC236}">
                <a16:creationId xmlns:a16="http://schemas.microsoft.com/office/drawing/2014/main" id="{AFC5D228-36C7-4C4C-078E-53700B1DB2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01986" y="242455"/>
            <a:ext cx="2857500" cy="666750"/>
          </a:xfrm>
          <a:prstGeom prst="rect">
            <a:avLst/>
          </a:prstGeom>
        </p:spPr>
      </p:pic>
      <p:sp>
        <p:nvSpPr>
          <p:cNvPr id="2" name="Title 1">
            <a:extLst>
              <a:ext uri="{FF2B5EF4-FFF2-40B4-BE49-F238E27FC236}">
                <a16:creationId xmlns:a16="http://schemas.microsoft.com/office/drawing/2014/main" id="{6155067C-40B4-7A7E-F73E-6D0087145285}"/>
              </a:ext>
            </a:extLst>
          </p:cNvPr>
          <p:cNvSpPr>
            <a:spLocks noGrp="1"/>
          </p:cNvSpPr>
          <p:nvPr/>
        </p:nvSpPr>
        <p:spPr bwMode="gray">
          <a:xfrm>
            <a:off x="1154954" y="973668"/>
            <a:ext cx="8761413" cy="706964"/>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tx1"/>
                </a:solidFill>
                <a:latin typeface="Berlin Sans FB Demi"/>
              </a:rPr>
              <a:t>Introduction of PCIe</a:t>
            </a:r>
            <a:endParaRPr lang="en-IN">
              <a:solidFill>
                <a:schemeClr val="tx1"/>
              </a:solidFill>
              <a:latin typeface="Berlin Sans FB Demi"/>
            </a:endParaRPr>
          </a:p>
        </p:txBody>
      </p:sp>
      <p:sp>
        <p:nvSpPr>
          <p:cNvPr id="3" name="Content Placeholder 2">
            <a:extLst>
              <a:ext uri="{FF2B5EF4-FFF2-40B4-BE49-F238E27FC236}">
                <a16:creationId xmlns:a16="http://schemas.microsoft.com/office/drawing/2014/main" id="{05FCC9A1-1695-1E99-811F-FA4F6DFD39A6}"/>
              </a:ext>
            </a:extLst>
          </p:cNvPr>
          <p:cNvSpPr>
            <a:spLocks noGrp="1"/>
          </p:cNvSpPr>
          <p:nvPr/>
        </p:nvSpPr>
        <p:spPr>
          <a:xfrm>
            <a:off x="1154954" y="2603500"/>
            <a:ext cx="8825659" cy="3416300"/>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buFont typeface="Arial" charset="2"/>
              <a:buChar char="•"/>
            </a:pPr>
            <a:r>
              <a:rPr lang="en-US" dirty="0">
                <a:latin typeface="Century Gothic"/>
              </a:rPr>
              <a:t>Peripheral Component Interconnect Express also known as PCIe, is a bus standard which is designed to replace PCI, PCI-X and AGP bus standards.</a:t>
            </a:r>
            <a:endParaRPr lang="en-US">
              <a:latin typeface="Century Gothic"/>
              <a:cs typeface="Calibri" panose="020F0502020204030204"/>
            </a:endParaRPr>
          </a:p>
          <a:p>
            <a:pPr>
              <a:buFont typeface="Arial" charset="2"/>
              <a:buChar char="•"/>
            </a:pPr>
            <a:r>
              <a:rPr lang="en-US" dirty="0">
                <a:latin typeface="Century Gothic"/>
              </a:rPr>
              <a:t>Basically in personal computers, peripheral devices connect to processor subsystem using PCI, PCI-X, AGP and PCIe.</a:t>
            </a:r>
            <a:endParaRPr lang="en-US">
              <a:latin typeface="Century Gothic"/>
              <a:cs typeface="Calibri" panose="020F0502020204030204"/>
            </a:endParaRPr>
          </a:p>
          <a:p>
            <a:pPr>
              <a:buFont typeface="Arial" charset="2"/>
              <a:buChar char="•"/>
            </a:pPr>
            <a:r>
              <a:rPr lang="en-US" dirty="0">
                <a:latin typeface="Century Gothic"/>
              </a:rPr>
              <a:t>The old standard of PCIe is PCI and PCI-X.</a:t>
            </a:r>
            <a:endParaRPr lang="en-US">
              <a:latin typeface="Century Gothic"/>
              <a:cs typeface="Calibri" panose="020F0502020204030204"/>
            </a:endParaRPr>
          </a:p>
          <a:p>
            <a:pPr>
              <a:buFont typeface="Arial" charset="2"/>
              <a:buChar char="•"/>
            </a:pPr>
            <a:r>
              <a:rPr lang="en-US" dirty="0">
                <a:latin typeface="Century Gothic"/>
              </a:rPr>
              <a:t>So in this new standard i.e. PCIe numerous improvements took place such as including higher maximum system bus throughput, lower I/O pin count, better performance, a more detailed error detection etc.</a:t>
            </a:r>
            <a:endParaRPr lang="en-US">
              <a:latin typeface="Century Gothic"/>
              <a:cs typeface="Calibri" panose="020F0502020204030204"/>
            </a:endParaRPr>
          </a:p>
        </p:txBody>
      </p:sp>
    </p:spTree>
    <p:extLst>
      <p:ext uri="{BB962C8B-B14F-4D97-AF65-F5344CB8AC3E}">
        <p14:creationId xmlns:p14="http://schemas.microsoft.com/office/powerpoint/2010/main" val="1111590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Logo&#10;&#10;Description automatically generated">
            <a:extLst>
              <a:ext uri="{FF2B5EF4-FFF2-40B4-BE49-F238E27FC236}">
                <a16:creationId xmlns:a16="http://schemas.microsoft.com/office/drawing/2014/main" id="{AFC5D228-36C7-4C4C-078E-53700B1DB2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01986" y="242455"/>
            <a:ext cx="2857500" cy="666750"/>
          </a:xfrm>
          <a:prstGeom prst="rect">
            <a:avLst/>
          </a:prstGeom>
        </p:spPr>
      </p:pic>
      <p:sp>
        <p:nvSpPr>
          <p:cNvPr id="2" name="Title 1">
            <a:extLst>
              <a:ext uri="{FF2B5EF4-FFF2-40B4-BE49-F238E27FC236}">
                <a16:creationId xmlns:a16="http://schemas.microsoft.com/office/drawing/2014/main" id="{11BB0AA0-C08E-0A0A-0399-33E62E2E0EE5}"/>
              </a:ext>
            </a:extLst>
          </p:cNvPr>
          <p:cNvSpPr>
            <a:spLocks noGrp="1"/>
          </p:cNvSpPr>
          <p:nvPr/>
        </p:nvSpPr>
        <p:spPr bwMode="gray">
          <a:xfrm>
            <a:off x="1154954" y="973668"/>
            <a:ext cx="8761413" cy="706964"/>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tx1"/>
                </a:solidFill>
                <a:latin typeface="Berlin Sans FB Demi"/>
              </a:rPr>
              <a:t>Why PCIe came into picture?</a:t>
            </a:r>
            <a:endParaRPr lang="en-IN">
              <a:solidFill>
                <a:schemeClr val="tx1"/>
              </a:solidFill>
              <a:latin typeface="Berlin Sans FB Demi"/>
            </a:endParaRPr>
          </a:p>
        </p:txBody>
      </p:sp>
      <p:sp>
        <p:nvSpPr>
          <p:cNvPr id="3" name="Content Placeholder 2">
            <a:extLst>
              <a:ext uri="{FF2B5EF4-FFF2-40B4-BE49-F238E27FC236}">
                <a16:creationId xmlns:a16="http://schemas.microsoft.com/office/drawing/2014/main" id="{6C906404-69E9-39F5-A8FB-F4E4DF00818A}"/>
              </a:ext>
            </a:extLst>
          </p:cNvPr>
          <p:cNvSpPr>
            <a:spLocks noGrp="1"/>
          </p:cNvSpPr>
          <p:nvPr/>
        </p:nvSpPr>
        <p:spPr>
          <a:xfrm>
            <a:off x="1154954" y="2603500"/>
            <a:ext cx="8825659" cy="3416300"/>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a:buFont typeface="Arial" charset="2"/>
              <a:buChar char="•"/>
            </a:pPr>
            <a:r>
              <a:rPr lang="en-US" dirty="0">
                <a:latin typeface="Century Gothic"/>
              </a:rPr>
              <a:t>For years, PCI has been a versatile, functional way to connect sound, video and network cards to a mother board. But this PCI has some shortcomings.</a:t>
            </a:r>
            <a:endParaRPr lang="en-US">
              <a:latin typeface="Century Gothic"/>
            </a:endParaRPr>
          </a:p>
          <a:p>
            <a:pPr>
              <a:buFont typeface="Arial" charset="2"/>
              <a:buChar char="•"/>
            </a:pPr>
            <a:r>
              <a:rPr lang="en-US" dirty="0">
                <a:latin typeface="Century Gothic"/>
              </a:rPr>
              <a:t>This PCI has a fixed width of 32 bits and can handle only 5 devices at a time.</a:t>
            </a:r>
            <a:endParaRPr lang="en-US">
              <a:latin typeface="Century Gothic"/>
              <a:cs typeface="Calibri" panose="020F0502020204030204"/>
            </a:endParaRPr>
          </a:p>
          <a:p>
            <a:pPr>
              <a:buFont typeface="Arial" charset="2"/>
              <a:buChar char="•"/>
            </a:pPr>
            <a:r>
              <a:rPr lang="en-US" dirty="0">
                <a:latin typeface="Century Gothic"/>
              </a:rPr>
              <a:t>So to overcome this a new protocol called PCI Express (PCIe) has been introduced. This eliminates lot of shortcomings. </a:t>
            </a:r>
            <a:endParaRPr lang="en-US">
              <a:latin typeface="Century Gothic"/>
              <a:cs typeface="Calibri" panose="020F0502020204030204"/>
            </a:endParaRPr>
          </a:p>
          <a:p>
            <a:pPr>
              <a:buFont typeface="Arial" charset="2"/>
              <a:buChar char="•"/>
            </a:pPr>
            <a:r>
              <a:rPr lang="en-US" dirty="0">
                <a:latin typeface="Century Gothic"/>
              </a:rPr>
              <a:t>This PCI Express provides more bandwidth and is compatible with </a:t>
            </a:r>
            <a:r>
              <a:rPr lang="en-US" err="1">
                <a:latin typeface="Century Gothic"/>
              </a:rPr>
              <a:t>exsiting</a:t>
            </a:r>
            <a:r>
              <a:rPr lang="en-US" dirty="0">
                <a:latin typeface="Century Gothic"/>
              </a:rPr>
              <a:t> Operating Systems. </a:t>
            </a:r>
            <a:endParaRPr lang="en-US">
              <a:latin typeface="Century Gothic"/>
              <a:cs typeface="Calibri" panose="020F0502020204030204"/>
            </a:endParaRPr>
          </a:p>
        </p:txBody>
      </p:sp>
    </p:spTree>
    <p:extLst>
      <p:ext uri="{BB962C8B-B14F-4D97-AF65-F5344CB8AC3E}">
        <p14:creationId xmlns:p14="http://schemas.microsoft.com/office/powerpoint/2010/main" val="24197940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Logo&#10;&#10;Description automatically generated">
            <a:extLst>
              <a:ext uri="{FF2B5EF4-FFF2-40B4-BE49-F238E27FC236}">
                <a16:creationId xmlns:a16="http://schemas.microsoft.com/office/drawing/2014/main" id="{AFC5D228-36C7-4C4C-078E-53700B1DB2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01986" y="242455"/>
            <a:ext cx="2857500" cy="666750"/>
          </a:xfrm>
          <a:prstGeom prst="rect">
            <a:avLst/>
          </a:prstGeom>
        </p:spPr>
      </p:pic>
      <p:sp>
        <p:nvSpPr>
          <p:cNvPr id="2" name="Title 1">
            <a:extLst>
              <a:ext uri="{FF2B5EF4-FFF2-40B4-BE49-F238E27FC236}">
                <a16:creationId xmlns:a16="http://schemas.microsoft.com/office/drawing/2014/main" id="{56D0980F-AFB5-BE74-4F9B-10F0C43A7578}"/>
              </a:ext>
            </a:extLst>
          </p:cNvPr>
          <p:cNvSpPr>
            <a:spLocks noGrp="1"/>
          </p:cNvSpPr>
          <p:nvPr/>
        </p:nvSpPr>
        <p:spPr bwMode="gray">
          <a:xfrm>
            <a:off x="1154954" y="973668"/>
            <a:ext cx="8825659" cy="706964"/>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tx1"/>
                </a:solidFill>
                <a:latin typeface="Berlin Sans FB Demi"/>
              </a:rPr>
              <a:t>Differences between PCI, PCI-X and PCIe</a:t>
            </a:r>
            <a:endParaRPr lang="en-IN">
              <a:solidFill>
                <a:schemeClr val="tx1"/>
              </a:solidFill>
              <a:latin typeface="Berlin Sans FB Demi"/>
              <a:cs typeface="Calibri Light"/>
            </a:endParaRPr>
          </a:p>
        </p:txBody>
      </p:sp>
      <p:sp>
        <p:nvSpPr>
          <p:cNvPr id="3" name="Text Placeholder 2">
            <a:extLst>
              <a:ext uri="{FF2B5EF4-FFF2-40B4-BE49-F238E27FC236}">
                <a16:creationId xmlns:a16="http://schemas.microsoft.com/office/drawing/2014/main" id="{AB801F59-6BDB-39D3-93A0-BCD32DA9ECBA}"/>
              </a:ext>
            </a:extLst>
          </p:cNvPr>
          <p:cNvSpPr>
            <a:spLocks noGrp="1"/>
          </p:cNvSpPr>
          <p:nvPr/>
        </p:nvSpPr>
        <p:spPr>
          <a:xfrm>
            <a:off x="1154954" y="2603502"/>
            <a:ext cx="3141878" cy="576262"/>
          </a:xfrm>
          <a:prstGeom prst="rect">
            <a:avLst/>
          </a:prstGeom>
        </p:spPr>
        <p:txBody>
          <a:bodyPr vert="horz" lIns="91440" tIns="45720" rIns="91440" bIns="45720" rtlCol="0" anchor="b">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400" b="0" i="0" kern="1200">
                <a:solidFill>
                  <a:schemeClr val="accent1">
                    <a:lumMod val="60000"/>
                    <a:lumOff val="40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2000" b="1" i="0" kern="1200">
                <a:solidFill>
                  <a:schemeClr val="tx1">
                    <a:lumMod val="75000"/>
                    <a:lumOff val="2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800" b="1" i="0" kern="1200">
                <a:solidFill>
                  <a:schemeClr val="tx1">
                    <a:lumMod val="75000"/>
                    <a:lumOff val="2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9pPr>
          </a:lstStyle>
          <a:p>
            <a:r>
              <a:rPr lang="en-US" dirty="0">
                <a:latin typeface="Century Gothic"/>
              </a:rPr>
              <a:t>PCI</a:t>
            </a:r>
            <a:endParaRPr lang="en-IN">
              <a:latin typeface="Century Gothic"/>
            </a:endParaRPr>
          </a:p>
        </p:txBody>
      </p:sp>
      <p:sp>
        <p:nvSpPr>
          <p:cNvPr id="4" name="Text Placeholder 3">
            <a:extLst>
              <a:ext uri="{FF2B5EF4-FFF2-40B4-BE49-F238E27FC236}">
                <a16:creationId xmlns:a16="http://schemas.microsoft.com/office/drawing/2014/main" id="{7605EA6D-3641-4EE6-0FF0-CF96CE24D663}"/>
              </a:ext>
            </a:extLst>
          </p:cNvPr>
          <p:cNvSpPr>
            <a:spLocks noGrp="1"/>
          </p:cNvSpPr>
          <p:nvPr/>
        </p:nvSpPr>
        <p:spPr>
          <a:xfrm>
            <a:off x="1154953" y="3179764"/>
            <a:ext cx="3141879" cy="3032777"/>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400" b="0" i="0" kern="1200">
                <a:solidFill>
                  <a:schemeClr val="tx1">
                    <a:lumMod val="75000"/>
                    <a:lumOff val="25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1200" b="0" i="0" kern="1200">
                <a:solidFill>
                  <a:schemeClr val="tx1">
                    <a:lumMod val="75000"/>
                    <a:lumOff val="2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000" b="0" i="0" kern="1200">
                <a:solidFill>
                  <a:schemeClr val="tx1">
                    <a:lumMod val="75000"/>
                    <a:lumOff val="2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9pPr>
          </a:lstStyle>
          <a:p>
            <a:r>
              <a:rPr lang="en-US" b="1" dirty="0">
                <a:latin typeface="Century Gothic"/>
              </a:rPr>
              <a:t>WORKING TOPOLOGY</a:t>
            </a:r>
          </a:p>
          <a:p>
            <a:pPr marL="285750" indent="-285750">
              <a:buFont typeface="Arial" panose="020B0604020202020204" pitchFamily="34" charset="0"/>
              <a:buChar char="•"/>
            </a:pPr>
            <a:r>
              <a:rPr lang="en-IN" dirty="0">
                <a:latin typeface="Century Gothic"/>
              </a:rPr>
              <a:t>Parallel Transmission</a:t>
            </a:r>
          </a:p>
          <a:p>
            <a:r>
              <a:rPr lang="en-IN" b="1" dirty="0">
                <a:latin typeface="Century Gothic"/>
              </a:rPr>
              <a:t>BUS TYPE</a:t>
            </a:r>
          </a:p>
          <a:p>
            <a:pPr marL="285750" indent="-285750">
              <a:buFont typeface="Arial" panose="020B0604020202020204" pitchFamily="34" charset="0"/>
              <a:buChar char="•"/>
            </a:pPr>
            <a:r>
              <a:rPr lang="en-IN" dirty="0">
                <a:latin typeface="Century Gothic"/>
              </a:rPr>
              <a:t>32 – bit and 64 – bit </a:t>
            </a:r>
          </a:p>
          <a:p>
            <a:r>
              <a:rPr lang="en-IN" b="1" dirty="0">
                <a:latin typeface="Century Gothic"/>
              </a:rPr>
              <a:t>CLOCK SPEED</a:t>
            </a:r>
          </a:p>
          <a:p>
            <a:pPr marL="285750" indent="-285750">
              <a:buFont typeface="Arial" panose="020B0604020202020204" pitchFamily="34" charset="0"/>
              <a:buChar char="•"/>
            </a:pPr>
            <a:r>
              <a:rPr lang="en-IN" dirty="0">
                <a:latin typeface="Century Gothic"/>
              </a:rPr>
              <a:t>33MHz and 66MHz</a:t>
            </a:r>
          </a:p>
          <a:p>
            <a:r>
              <a:rPr lang="en-IN" b="1" dirty="0">
                <a:latin typeface="Century Gothic"/>
              </a:rPr>
              <a:t>TRANSMISSION SPEED</a:t>
            </a:r>
          </a:p>
          <a:p>
            <a:pPr marL="285750" indent="-285750">
              <a:buFont typeface="Arial" panose="020B0604020202020204" pitchFamily="34" charset="0"/>
              <a:buChar char="•"/>
            </a:pPr>
            <a:r>
              <a:rPr lang="en-IN" dirty="0">
                <a:latin typeface="Century Gothic"/>
              </a:rPr>
              <a:t>32 – bit : 133MB/s, 266MB/s </a:t>
            </a:r>
          </a:p>
          <a:p>
            <a:r>
              <a:rPr lang="en-IN" dirty="0">
                <a:latin typeface="Century Gothic"/>
              </a:rPr>
              <a:t>      64 – bit : 266MB/s, 533MB/s</a:t>
            </a:r>
            <a:endParaRPr lang="en-IN">
              <a:latin typeface="Century Gothic"/>
            </a:endParaRPr>
          </a:p>
        </p:txBody>
      </p:sp>
      <p:sp>
        <p:nvSpPr>
          <p:cNvPr id="5" name="Text Placeholder 4">
            <a:extLst>
              <a:ext uri="{FF2B5EF4-FFF2-40B4-BE49-F238E27FC236}">
                <a16:creationId xmlns:a16="http://schemas.microsoft.com/office/drawing/2014/main" id="{3FBA9816-4651-A64D-EC58-38F527FD24CD}"/>
              </a:ext>
            </a:extLst>
          </p:cNvPr>
          <p:cNvSpPr>
            <a:spLocks noGrp="1"/>
          </p:cNvSpPr>
          <p:nvPr/>
        </p:nvSpPr>
        <p:spPr>
          <a:xfrm>
            <a:off x="4512721" y="2603500"/>
            <a:ext cx="3147009" cy="576262"/>
          </a:xfrm>
          <a:prstGeom prst="rect">
            <a:avLst/>
          </a:prstGeom>
        </p:spPr>
        <p:txBody>
          <a:bodyPr vert="horz" lIns="91440" tIns="45720" rIns="91440" bIns="45720" rtlCol="0" anchor="b">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400" b="0" i="0" kern="1200">
                <a:solidFill>
                  <a:schemeClr val="accent1">
                    <a:lumMod val="60000"/>
                    <a:lumOff val="40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2000" b="1" i="0" kern="1200">
                <a:solidFill>
                  <a:schemeClr val="tx1">
                    <a:lumMod val="75000"/>
                    <a:lumOff val="2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800" b="1" i="0" kern="1200">
                <a:solidFill>
                  <a:schemeClr val="tx1">
                    <a:lumMod val="75000"/>
                    <a:lumOff val="2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9pPr>
          </a:lstStyle>
          <a:p>
            <a:r>
              <a:rPr lang="en-US" dirty="0">
                <a:latin typeface="Century Gothic"/>
              </a:rPr>
              <a:t>PCI-X</a:t>
            </a:r>
            <a:endParaRPr lang="en-IN">
              <a:latin typeface="Century Gothic"/>
            </a:endParaRPr>
          </a:p>
        </p:txBody>
      </p:sp>
      <p:sp>
        <p:nvSpPr>
          <p:cNvPr id="6" name="Text Placeholder 5">
            <a:extLst>
              <a:ext uri="{FF2B5EF4-FFF2-40B4-BE49-F238E27FC236}">
                <a16:creationId xmlns:a16="http://schemas.microsoft.com/office/drawing/2014/main" id="{12B56D1C-C057-EABB-D496-EA2CC0B729B4}"/>
              </a:ext>
            </a:extLst>
          </p:cNvPr>
          <p:cNvSpPr>
            <a:spLocks noGrp="1"/>
          </p:cNvSpPr>
          <p:nvPr/>
        </p:nvSpPr>
        <p:spPr>
          <a:xfrm>
            <a:off x="4512721" y="3179763"/>
            <a:ext cx="3147009" cy="3032777"/>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400" b="0" i="0" kern="1200">
                <a:solidFill>
                  <a:schemeClr val="tx1">
                    <a:lumMod val="75000"/>
                    <a:lumOff val="25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1200" b="0" i="0" kern="1200">
                <a:solidFill>
                  <a:schemeClr val="tx1">
                    <a:lumMod val="75000"/>
                    <a:lumOff val="2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000" b="0" i="0" kern="1200">
                <a:solidFill>
                  <a:schemeClr val="tx1">
                    <a:lumMod val="75000"/>
                    <a:lumOff val="2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9pPr>
          </a:lstStyle>
          <a:p>
            <a:endParaRPr lang="en-US" dirty="0">
              <a:latin typeface="Century Gothic"/>
            </a:endParaRPr>
          </a:p>
          <a:p>
            <a:pPr marL="285750" indent="-285750">
              <a:buFont typeface="Arial" panose="020B0604020202020204" pitchFamily="34" charset="0"/>
              <a:buChar char="•"/>
            </a:pPr>
            <a:r>
              <a:rPr lang="en-IN" dirty="0">
                <a:latin typeface="Century Gothic"/>
              </a:rPr>
              <a:t>Parallel Transmission</a:t>
            </a:r>
          </a:p>
          <a:p>
            <a:endParaRPr lang="en-IN" dirty="0">
              <a:latin typeface="Century Gothic"/>
            </a:endParaRPr>
          </a:p>
          <a:p>
            <a:pPr marL="285750" indent="-285750">
              <a:buFont typeface="Arial" panose="020B0604020202020204" pitchFamily="34" charset="0"/>
              <a:buChar char="•"/>
            </a:pPr>
            <a:r>
              <a:rPr lang="en-IN" dirty="0">
                <a:latin typeface="Century Gothic"/>
              </a:rPr>
              <a:t>64 – bit</a:t>
            </a:r>
          </a:p>
          <a:p>
            <a:endParaRPr lang="en-IN" dirty="0">
              <a:latin typeface="Century Gothic"/>
            </a:endParaRPr>
          </a:p>
          <a:p>
            <a:pPr marL="285750" indent="-285750">
              <a:buFont typeface="Arial" panose="020B0604020202020204" pitchFamily="34" charset="0"/>
              <a:buChar char="•"/>
            </a:pPr>
            <a:r>
              <a:rPr lang="en-IN" dirty="0">
                <a:latin typeface="Century Gothic"/>
              </a:rPr>
              <a:t>66 MHz, 100MHz, 133MHz (</a:t>
            </a:r>
            <a:r>
              <a:rPr lang="en-IN" err="1">
                <a:latin typeface="Century Gothic"/>
              </a:rPr>
              <a:t>upto</a:t>
            </a:r>
            <a:r>
              <a:rPr lang="en-IN" dirty="0">
                <a:latin typeface="Century Gothic"/>
              </a:rPr>
              <a:t> to 533MHz)</a:t>
            </a:r>
          </a:p>
          <a:p>
            <a:endParaRPr lang="en-IN" dirty="0">
              <a:latin typeface="Century Gothic"/>
            </a:endParaRPr>
          </a:p>
          <a:p>
            <a:pPr marL="285750" indent="-285750">
              <a:buFont typeface="Arial" panose="020B0604020202020204" pitchFamily="34" charset="0"/>
              <a:buChar char="•"/>
            </a:pPr>
            <a:r>
              <a:rPr lang="en-IN" dirty="0">
                <a:latin typeface="Century Gothic"/>
              </a:rPr>
              <a:t>533MB/s, 800MB/s, 1066MB/s</a:t>
            </a:r>
          </a:p>
        </p:txBody>
      </p:sp>
      <p:sp>
        <p:nvSpPr>
          <p:cNvPr id="7" name="Text Placeholder 6">
            <a:extLst>
              <a:ext uri="{FF2B5EF4-FFF2-40B4-BE49-F238E27FC236}">
                <a16:creationId xmlns:a16="http://schemas.microsoft.com/office/drawing/2014/main" id="{B71D382C-30CB-F2F8-8A58-8A498FE77616}"/>
              </a:ext>
            </a:extLst>
          </p:cNvPr>
          <p:cNvSpPr>
            <a:spLocks noGrp="1"/>
          </p:cNvSpPr>
          <p:nvPr/>
        </p:nvSpPr>
        <p:spPr>
          <a:xfrm>
            <a:off x="7888135" y="2603501"/>
            <a:ext cx="3145730" cy="576262"/>
          </a:xfrm>
          <a:prstGeom prst="rect">
            <a:avLst/>
          </a:prstGeom>
        </p:spPr>
        <p:txBody>
          <a:bodyPr vert="horz" lIns="91440" tIns="45720" rIns="91440" bIns="45720" rtlCol="0" anchor="b">
            <a:no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400" b="0" i="0" kern="1200">
                <a:solidFill>
                  <a:schemeClr val="accent1">
                    <a:lumMod val="60000"/>
                    <a:lumOff val="40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2000" b="1" i="0" kern="1200">
                <a:solidFill>
                  <a:schemeClr val="tx1">
                    <a:lumMod val="75000"/>
                    <a:lumOff val="2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800" b="1" i="0" kern="1200">
                <a:solidFill>
                  <a:schemeClr val="tx1">
                    <a:lumMod val="75000"/>
                    <a:lumOff val="2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9pPr>
          </a:lstStyle>
          <a:p>
            <a:r>
              <a:rPr lang="en-US" dirty="0">
                <a:latin typeface="Century Gothic"/>
              </a:rPr>
              <a:t>PCIe</a:t>
            </a:r>
            <a:endParaRPr lang="en-IN">
              <a:latin typeface="Century Gothic"/>
            </a:endParaRPr>
          </a:p>
        </p:txBody>
      </p:sp>
      <p:sp>
        <p:nvSpPr>
          <p:cNvPr id="8" name="Text Placeholder 7">
            <a:extLst>
              <a:ext uri="{FF2B5EF4-FFF2-40B4-BE49-F238E27FC236}">
                <a16:creationId xmlns:a16="http://schemas.microsoft.com/office/drawing/2014/main" id="{008B5B0B-37C7-EE27-B6DB-0C45B5A4781A}"/>
              </a:ext>
            </a:extLst>
          </p:cNvPr>
          <p:cNvSpPr>
            <a:spLocks noGrp="1"/>
          </p:cNvSpPr>
          <p:nvPr/>
        </p:nvSpPr>
        <p:spPr>
          <a:xfrm>
            <a:off x="7888329" y="3179762"/>
            <a:ext cx="3145536" cy="3032777"/>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400" b="0" i="0" kern="1200">
                <a:solidFill>
                  <a:schemeClr val="tx1">
                    <a:lumMod val="75000"/>
                    <a:lumOff val="25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1200" b="0" i="0" kern="1200">
                <a:solidFill>
                  <a:schemeClr val="tx1">
                    <a:lumMod val="75000"/>
                    <a:lumOff val="2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000" b="0" i="0" kern="1200">
                <a:solidFill>
                  <a:schemeClr val="tx1">
                    <a:lumMod val="75000"/>
                    <a:lumOff val="2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900" b="0" i="0" kern="1200">
                <a:solidFill>
                  <a:schemeClr val="tx1">
                    <a:lumMod val="75000"/>
                    <a:lumOff val="25000"/>
                  </a:schemeClr>
                </a:solidFill>
                <a:latin typeface="+mn-lt"/>
                <a:ea typeface="+mn-ea"/>
                <a:cs typeface="+mn-cs"/>
              </a:defRPr>
            </a:lvl9pPr>
          </a:lstStyle>
          <a:p>
            <a:endParaRPr lang="en-US" dirty="0">
              <a:latin typeface="Century Gothic"/>
            </a:endParaRPr>
          </a:p>
          <a:p>
            <a:pPr marL="285750" indent="-285750">
              <a:buFont typeface="Arial" panose="020B0604020202020204" pitchFamily="34" charset="0"/>
              <a:buChar char="•"/>
            </a:pPr>
            <a:r>
              <a:rPr lang="en-IN" dirty="0">
                <a:latin typeface="Century Gothic"/>
              </a:rPr>
              <a:t>Serial Transmission</a:t>
            </a:r>
          </a:p>
          <a:p>
            <a:endParaRPr lang="en-IN" dirty="0">
              <a:latin typeface="Century Gothic"/>
            </a:endParaRPr>
          </a:p>
          <a:p>
            <a:pPr marL="285750" indent="-285750">
              <a:buFont typeface="Arial" panose="020B0604020202020204" pitchFamily="34" charset="0"/>
              <a:buChar char="•"/>
            </a:pPr>
            <a:r>
              <a:rPr lang="en-IN" dirty="0">
                <a:latin typeface="Century Gothic"/>
              </a:rPr>
              <a:t>8 – bit</a:t>
            </a:r>
          </a:p>
          <a:p>
            <a:endParaRPr lang="en-IN" dirty="0">
              <a:latin typeface="Century Gothic"/>
            </a:endParaRPr>
          </a:p>
          <a:p>
            <a:pPr marL="285750" indent="-285750">
              <a:buFont typeface="Arial" panose="020B0604020202020204" pitchFamily="34" charset="0"/>
              <a:buChar char="•"/>
            </a:pPr>
            <a:r>
              <a:rPr lang="en-IN" dirty="0">
                <a:latin typeface="Century Gothic"/>
              </a:rPr>
              <a:t>2.5GHz</a:t>
            </a:r>
          </a:p>
          <a:p>
            <a:endParaRPr lang="en-IN" dirty="0">
              <a:latin typeface="Century Gothic"/>
            </a:endParaRPr>
          </a:p>
          <a:p>
            <a:pPr marL="285750" indent="-285750">
              <a:buFont typeface="Arial" panose="020B0604020202020204" pitchFamily="34" charset="0"/>
              <a:buChar char="•"/>
            </a:pPr>
            <a:r>
              <a:rPr lang="en-IN" dirty="0">
                <a:latin typeface="Century Gothic"/>
              </a:rPr>
              <a:t>4GB/s</a:t>
            </a:r>
          </a:p>
        </p:txBody>
      </p:sp>
      <p:cxnSp>
        <p:nvCxnSpPr>
          <p:cNvPr id="9" name="Straight Arrow Connector 8">
            <a:extLst>
              <a:ext uri="{FF2B5EF4-FFF2-40B4-BE49-F238E27FC236}">
                <a16:creationId xmlns:a16="http://schemas.microsoft.com/office/drawing/2014/main" id="{A2E8E8EE-3359-7A21-3F2E-9F28BEE7C751}"/>
              </a:ext>
            </a:extLst>
          </p:cNvPr>
          <p:cNvCxnSpPr/>
          <p:nvPr/>
        </p:nvCxnSpPr>
        <p:spPr>
          <a:xfrm>
            <a:off x="4103523" y="2783773"/>
            <a:ext cx="23751" cy="3338945"/>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69B69C98-38B6-9F25-3556-66DC38670E7F}"/>
              </a:ext>
            </a:extLst>
          </p:cNvPr>
          <p:cNvCxnSpPr>
            <a:cxnSpLocks/>
          </p:cNvCxnSpPr>
          <p:nvPr/>
        </p:nvCxnSpPr>
        <p:spPr>
          <a:xfrm>
            <a:off x="7703518" y="2783773"/>
            <a:ext cx="23751" cy="3338945"/>
          </a:xfrm>
          <a:prstGeom prst="straightConnector1">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53414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Logo&#10;&#10;Description automatically generated">
            <a:extLst>
              <a:ext uri="{FF2B5EF4-FFF2-40B4-BE49-F238E27FC236}">
                <a16:creationId xmlns:a16="http://schemas.microsoft.com/office/drawing/2014/main" id="{AFC5D228-36C7-4C4C-078E-53700B1DB2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01986" y="242455"/>
            <a:ext cx="2857500" cy="666750"/>
          </a:xfrm>
          <a:prstGeom prst="rect">
            <a:avLst/>
          </a:prstGeom>
        </p:spPr>
      </p:pic>
      <p:pic>
        <p:nvPicPr>
          <p:cNvPr id="2" name="Picture 2" descr="Diagram, schematic&#10;&#10;Description automatically generated">
            <a:extLst>
              <a:ext uri="{FF2B5EF4-FFF2-40B4-BE49-F238E27FC236}">
                <a16:creationId xmlns:a16="http://schemas.microsoft.com/office/drawing/2014/main" id="{FA6750B4-47C1-3943-DFA9-0850FE7EFA6B}"/>
              </a:ext>
            </a:extLst>
          </p:cNvPr>
          <p:cNvPicPr>
            <a:picLocks noChangeAspect="1"/>
          </p:cNvPicPr>
          <p:nvPr/>
        </p:nvPicPr>
        <p:blipFill>
          <a:blip r:embed="rId3"/>
          <a:stretch>
            <a:fillRect/>
          </a:stretch>
        </p:blipFill>
        <p:spPr>
          <a:xfrm>
            <a:off x="2181101" y="1323598"/>
            <a:ext cx="7829797" cy="4210803"/>
          </a:xfrm>
          <a:prstGeom prst="rect">
            <a:avLst/>
          </a:prstGeom>
        </p:spPr>
      </p:pic>
    </p:spTree>
    <p:extLst>
      <p:ext uri="{BB962C8B-B14F-4D97-AF65-F5344CB8AC3E}">
        <p14:creationId xmlns:p14="http://schemas.microsoft.com/office/powerpoint/2010/main" val="8804478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Logo&#10;&#10;Description automatically generated">
            <a:extLst>
              <a:ext uri="{FF2B5EF4-FFF2-40B4-BE49-F238E27FC236}">
                <a16:creationId xmlns:a16="http://schemas.microsoft.com/office/drawing/2014/main" id="{AFC5D228-36C7-4C4C-078E-53700B1DB2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01986" y="242455"/>
            <a:ext cx="2857500" cy="666750"/>
          </a:xfrm>
          <a:prstGeom prst="rect">
            <a:avLst/>
          </a:prstGeom>
        </p:spPr>
      </p:pic>
      <p:sp>
        <p:nvSpPr>
          <p:cNvPr id="2" name="Title 1">
            <a:extLst>
              <a:ext uri="{FF2B5EF4-FFF2-40B4-BE49-F238E27FC236}">
                <a16:creationId xmlns:a16="http://schemas.microsoft.com/office/drawing/2014/main" id="{8C8D46E5-1DEF-A8E3-75E7-AE3D25DDE9E1}"/>
              </a:ext>
            </a:extLst>
          </p:cNvPr>
          <p:cNvSpPr>
            <a:spLocks noGrp="1"/>
          </p:cNvSpPr>
          <p:nvPr/>
        </p:nvSpPr>
        <p:spPr bwMode="gray">
          <a:xfrm>
            <a:off x="1154954" y="973668"/>
            <a:ext cx="8761413" cy="706964"/>
          </a:xfrm>
          <a:prstGeom prst="rect">
            <a:avLst/>
          </a:prstGeom>
        </p:spPr>
        <p:txBody>
          <a:bodyPr vert="horz" lIns="91440" tIns="45720" rIns="91440" bIns="45720" rtlCol="0" anchor="ctr">
            <a:noAutofit/>
          </a:bodyPr>
          <a:lst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tx1"/>
                </a:solidFill>
                <a:latin typeface="Berlin Sans FB Demi"/>
              </a:rPr>
              <a:t>About PCIe</a:t>
            </a:r>
            <a:endParaRPr lang="en-IN">
              <a:solidFill>
                <a:schemeClr val="tx1"/>
              </a:solidFill>
              <a:latin typeface="Berlin Sans FB Demi"/>
            </a:endParaRPr>
          </a:p>
        </p:txBody>
      </p:sp>
      <p:sp>
        <p:nvSpPr>
          <p:cNvPr id="5" name="Content Placeholder 2">
            <a:extLst>
              <a:ext uri="{FF2B5EF4-FFF2-40B4-BE49-F238E27FC236}">
                <a16:creationId xmlns:a16="http://schemas.microsoft.com/office/drawing/2014/main" id="{2D1F94E6-28A3-2095-3FA8-19B8DAB67B92}"/>
              </a:ext>
            </a:extLst>
          </p:cNvPr>
          <p:cNvSpPr>
            <a:spLocks noGrp="1"/>
          </p:cNvSpPr>
          <p:nvPr/>
        </p:nvSpPr>
        <p:spPr>
          <a:xfrm>
            <a:off x="1154954" y="2603500"/>
            <a:ext cx="8825659" cy="3416300"/>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286385" indent="-285750">
              <a:spcBef>
                <a:spcPts val="1001"/>
              </a:spcBef>
              <a:buFont typeface="Arial,Sans-Serif" charset="2"/>
              <a:buChar char="•"/>
            </a:pPr>
            <a:r>
              <a:rPr lang="en-US" dirty="0">
                <a:latin typeface="Century Gothic"/>
                <a:cs typeface="Arial"/>
              </a:rPr>
              <a:t>PCIe is the point to point serial transfer protocol with master - slave configuration.</a:t>
            </a:r>
            <a:endParaRPr lang="en-IN">
              <a:latin typeface="Century Gothic"/>
              <a:cs typeface="Arial"/>
            </a:endParaRPr>
          </a:p>
          <a:p>
            <a:pPr marL="286385" indent="-285750">
              <a:spcBef>
                <a:spcPts val="1001"/>
              </a:spcBef>
              <a:buFont typeface="Arial,Sans-Serif" charset="2"/>
              <a:buChar char="•"/>
            </a:pPr>
            <a:r>
              <a:rPr lang="en-US" dirty="0">
                <a:latin typeface="Century Gothic"/>
                <a:cs typeface="Arial"/>
              </a:rPr>
              <a:t>The data is transferred in the form of packets.</a:t>
            </a:r>
            <a:endParaRPr lang="en-IN">
              <a:latin typeface="Century Gothic"/>
              <a:cs typeface="Arial"/>
            </a:endParaRPr>
          </a:p>
          <a:p>
            <a:pPr marL="286385" indent="-285750">
              <a:spcBef>
                <a:spcPts val="1001"/>
              </a:spcBef>
              <a:buFont typeface="Arial,Sans-Serif" charset="2"/>
              <a:buChar char="•"/>
            </a:pPr>
            <a:r>
              <a:rPr lang="en-US" dirty="0">
                <a:latin typeface="Century Gothic"/>
                <a:cs typeface="Arial"/>
              </a:rPr>
              <a:t>PCI Express devices communicate with each other through a logical connection called as interconnect or link.</a:t>
            </a:r>
            <a:endParaRPr lang="en-IN">
              <a:latin typeface="Century Gothic"/>
              <a:cs typeface="Arial"/>
            </a:endParaRPr>
          </a:p>
          <a:p>
            <a:pPr marL="286385" indent="-285750">
              <a:spcBef>
                <a:spcPts val="1001"/>
              </a:spcBef>
              <a:buFont typeface="Arial,Sans-Serif" charset="2"/>
              <a:buChar char="•"/>
            </a:pPr>
            <a:r>
              <a:rPr lang="en-US" dirty="0">
                <a:latin typeface="Century Gothic"/>
                <a:cs typeface="Arial"/>
              </a:rPr>
              <a:t>This link is the point-to-point communication channel between two  PCI Express ports allowing both of them to send and receive ordinary PCI requests and interrupts.</a:t>
            </a:r>
            <a:endParaRPr lang="en-IN">
              <a:latin typeface="Century Gothic"/>
              <a:cs typeface="Arial"/>
            </a:endParaRPr>
          </a:p>
          <a:p>
            <a:pPr marL="286385" indent="-285750">
              <a:spcBef>
                <a:spcPts val="1001"/>
              </a:spcBef>
              <a:buFont typeface="Arial,Sans-Serif" charset="2"/>
              <a:buChar char="•"/>
            </a:pPr>
            <a:r>
              <a:rPr lang="en-US" dirty="0">
                <a:latin typeface="Century Gothic"/>
                <a:cs typeface="Arial"/>
              </a:rPr>
              <a:t>Next comes Lane, Lane is composed of two differential pairs. One pair is for transmitting and other pair for receiving the data. </a:t>
            </a:r>
            <a:endParaRPr lang="en-IN">
              <a:latin typeface="Century Gothic"/>
              <a:cs typeface="Arial"/>
            </a:endParaRPr>
          </a:p>
        </p:txBody>
      </p:sp>
    </p:spTree>
    <p:extLst>
      <p:ext uri="{BB962C8B-B14F-4D97-AF65-F5344CB8AC3E}">
        <p14:creationId xmlns:p14="http://schemas.microsoft.com/office/powerpoint/2010/main" val="11526553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Logo&#10;&#10;Description automatically generated">
            <a:extLst>
              <a:ext uri="{FF2B5EF4-FFF2-40B4-BE49-F238E27FC236}">
                <a16:creationId xmlns:a16="http://schemas.microsoft.com/office/drawing/2014/main" id="{AFC5D228-36C7-4C4C-078E-53700B1DB2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01986" y="242455"/>
            <a:ext cx="2857500" cy="666750"/>
          </a:xfrm>
          <a:prstGeom prst="rect">
            <a:avLst/>
          </a:prstGeom>
        </p:spPr>
      </p:pic>
      <p:pic>
        <p:nvPicPr>
          <p:cNvPr id="3" name="Picture 2">
            <a:extLst>
              <a:ext uri="{FF2B5EF4-FFF2-40B4-BE49-F238E27FC236}">
                <a16:creationId xmlns:a16="http://schemas.microsoft.com/office/drawing/2014/main" id="{BC1DD513-242B-1351-3AB7-40A8528BF744}"/>
              </a:ext>
            </a:extLst>
          </p:cNvPr>
          <p:cNvPicPr/>
          <p:nvPr/>
        </p:nvPicPr>
        <p:blipFill>
          <a:blip r:embed="rId3"/>
          <a:stretch/>
        </p:blipFill>
        <p:spPr>
          <a:xfrm>
            <a:off x="3607200" y="889280"/>
            <a:ext cx="3481920" cy="1925640"/>
          </a:xfrm>
          <a:prstGeom prst="rect">
            <a:avLst/>
          </a:prstGeom>
          <a:ln>
            <a:noFill/>
          </a:ln>
        </p:spPr>
      </p:pic>
      <p:pic>
        <p:nvPicPr>
          <p:cNvPr id="4" name="Picture 3">
            <a:extLst>
              <a:ext uri="{FF2B5EF4-FFF2-40B4-BE49-F238E27FC236}">
                <a16:creationId xmlns:a16="http://schemas.microsoft.com/office/drawing/2014/main" id="{ED789BFA-D819-80F0-E64A-51A6E42B09CB}"/>
              </a:ext>
            </a:extLst>
          </p:cNvPr>
          <p:cNvPicPr/>
          <p:nvPr/>
        </p:nvPicPr>
        <p:blipFill>
          <a:blip r:embed="rId4"/>
          <a:stretch/>
        </p:blipFill>
        <p:spPr>
          <a:xfrm>
            <a:off x="3888000" y="4463720"/>
            <a:ext cx="3456000" cy="2304000"/>
          </a:xfrm>
          <a:prstGeom prst="rect">
            <a:avLst/>
          </a:prstGeom>
          <a:ln>
            <a:noFill/>
          </a:ln>
        </p:spPr>
      </p:pic>
      <p:sp>
        <p:nvSpPr>
          <p:cNvPr id="6" name="Content Placeholder 2">
            <a:extLst>
              <a:ext uri="{FF2B5EF4-FFF2-40B4-BE49-F238E27FC236}">
                <a16:creationId xmlns:a16="http://schemas.microsoft.com/office/drawing/2014/main" id="{F154BDBB-8D7F-C00D-1B85-ABB846166A80}"/>
              </a:ext>
            </a:extLst>
          </p:cNvPr>
          <p:cNvSpPr>
            <a:spLocks noGrp="1"/>
          </p:cNvSpPr>
          <p:nvPr/>
        </p:nvSpPr>
        <p:spPr>
          <a:xfrm>
            <a:off x="1382564" y="426358"/>
            <a:ext cx="8825659" cy="4207987"/>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286385" indent="-285750">
              <a:spcBef>
                <a:spcPts val="1001"/>
              </a:spcBef>
              <a:buFont typeface="Arial,Sans-Serif" charset="2"/>
              <a:buChar char="•"/>
            </a:pPr>
            <a:r>
              <a:rPr lang="en-US" dirty="0">
                <a:latin typeface="Century Gothic"/>
                <a:cs typeface="Arial"/>
              </a:rPr>
              <a:t>On every mother board there are slots for either PCI or PCIe.</a:t>
            </a:r>
            <a:endParaRPr lang="en-IN">
              <a:latin typeface="Century Gothic"/>
              <a:cs typeface="Arial"/>
            </a:endParaRPr>
          </a:p>
          <a:p>
            <a:pPr marL="285750" indent="-285750">
              <a:spcBef>
                <a:spcPts val="1001"/>
              </a:spcBef>
              <a:buFont typeface="Arial,Sans-Serif" charset="2"/>
              <a:buChar char="•"/>
            </a:pPr>
            <a:endParaRPr lang="en-IN" dirty="0">
              <a:solidFill>
                <a:srgbClr val="000000"/>
              </a:solidFill>
              <a:latin typeface="Century Gothic"/>
              <a:cs typeface="Arial"/>
            </a:endParaRPr>
          </a:p>
          <a:p>
            <a:pPr marL="285750" indent="-285750">
              <a:spcBef>
                <a:spcPts val="1001"/>
              </a:spcBef>
              <a:buFont typeface="Arial,Sans-Serif" charset="2"/>
              <a:buChar char="•"/>
            </a:pPr>
            <a:endParaRPr lang="en-IN" dirty="0">
              <a:solidFill>
                <a:srgbClr val="000000"/>
              </a:solidFill>
              <a:latin typeface="Century Gothic"/>
              <a:cs typeface="Arial"/>
            </a:endParaRPr>
          </a:p>
          <a:p>
            <a:pPr marL="285750" indent="-285750">
              <a:spcBef>
                <a:spcPts val="1001"/>
              </a:spcBef>
              <a:buFont typeface="Arial,Sans-Serif" charset="2"/>
              <a:buChar char="•"/>
            </a:pPr>
            <a:endParaRPr lang="en-IN" dirty="0">
              <a:solidFill>
                <a:srgbClr val="000000"/>
              </a:solidFill>
              <a:latin typeface="Century Gothic"/>
              <a:cs typeface="Arial"/>
            </a:endParaRPr>
          </a:p>
          <a:p>
            <a:pPr marL="285750" indent="-285750">
              <a:spcBef>
                <a:spcPts val="1001"/>
              </a:spcBef>
              <a:buFont typeface="Arial,Sans-Serif" charset="2"/>
              <a:buChar char="•"/>
            </a:pPr>
            <a:endParaRPr lang="en-IN" dirty="0">
              <a:solidFill>
                <a:srgbClr val="000000"/>
              </a:solidFill>
              <a:latin typeface="Century Gothic"/>
              <a:cs typeface="Arial"/>
            </a:endParaRPr>
          </a:p>
          <a:p>
            <a:pPr marL="285750" indent="-285750">
              <a:spcBef>
                <a:spcPts val="1001"/>
              </a:spcBef>
              <a:buFont typeface="Arial,Sans-Serif" charset="2"/>
              <a:buChar char="•"/>
            </a:pPr>
            <a:endParaRPr lang="en-IN" dirty="0">
              <a:solidFill>
                <a:srgbClr val="000000"/>
              </a:solidFill>
              <a:latin typeface="Century Gothic"/>
              <a:cs typeface="Arial"/>
            </a:endParaRPr>
          </a:p>
          <a:p>
            <a:pPr marL="286385" indent="-285750">
              <a:spcBef>
                <a:spcPts val="1001"/>
              </a:spcBef>
              <a:buFont typeface="Arial,Sans-Serif" charset="2"/>
              <a:buChar char="•"/>
            </a:pPr>
            <a:r>
              <a:rPr lang="en-US" dirty="0">
                <a:latin typeface="Century Gothic"/>
                <a:cs typeface="Arial"/>
              </a:rPr>
              <a:t>Peripheral components such as Graphics card or sound cards can be connected to this.</a:t>
            </a:r>
            <a:endParaRPr lang="en-IN" dirty="0">
              <a:latin typeface="Century Gothic"/>
              <a:cs typeface="Arial"/>
            </a:endParaRPr>
          </a:p>
          <a:p>
            <a:pPr marL="286385" indent="-285750">
              <a:spcBef>
                <a:spcPts val="1001"/>
              </a:spcBef>
              <a:buFont typeface="Arial,Sans-Serif" charset="2"/>
              <a:buChar char="•"/>
            </a:pPr>
            <a:r>
              <a:rPr lang="en-US" dirty="0">
                <a:latin typeface="Century Gothic"/>
                <a:cs typeface="Arial"/>
              </a:rPr>
              <a:t>To connect the USB ports or HDMI ports to our PC, we use PCIe card. This PCIe card is inserted into the slots available for PCIe on the mother board. And the external peripheral components are connected to this.</a:t>
            </a:r>
            <a:endParaRPr lang="en-IN">
              <a:latin typeface="Century Gothic"/>
              <a:cs typeface="Arial"/>
            </a:endParaRPr>
          </a:p>
          <a:p>
            <a:pPr marL="286385" indent="-285750">
              <a:spcBef>
                <a:spcPts val="1001"/>
              </a:spcBef>
              <a:buFont typeface="Arial,Sans-Serif" charset="2"/>
              <a:buChar char="•"/>
            </a:pPr>
            <a:endParaRPr lang="en-US" dirty="0">
              <a:latin typeface="Century Gothic"/>
              <a:cs typeface="Arial"/>
            </a:endParaRPr>
          </a:p>
        </p:txBody>
      </p:sp>
    </p:spTree>
    <p:extLst>
      <p:ext uri="{BB962C8B-B14F-4D97-AF65-F5344CB8AC3E}">
        <p14:creationId xmlns:p14="http://schemas.microsoft.com/office/powerpoint/2010/main" val="10224323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Logo&#10;&#10;Description automatically generated">
            <a:extLst>
              <a:ext uri="{FF2B5EF4-FFF2-40B4-BE49-F238E27FC236}">
                <a16:creationId xmlns:a16="http://schemas.microsoft.com/office/drawing/2014/main" id="{AFC5D228-36C7-4C4C-078E-53700B1DB2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01986" y="242455"/>
            <a:ext cx="2857500" cy="666750"/>
          </a:xfrm>
          <a:prstGeom prst="rect">
            <a:avLst/>
          </a:prstGeom>
        </p:spPr>
      </p:pic>
      <p:pic>
        <p:nvPicPr>
          <p:cNvPr id="3" name="Picture 2">
            <a:extLst>
              <a:ext uri="{FF2B5EF4-FFF2-40B4-BE49-F238E27FC236}">
                <a16:creationId xmlns:a16="http://schemas.microsoft.com/office/drawing/2014/main" id="{B6D6834C-E086-F4A1-BE79-448C90E45A5D}"/>
              </a:ext>
            </a:extLst>
          </p:cNvPr>
          <p:cNvPicPr/>
          <p:nvPr/>
        </p:nvPicPr>
        <p:blipFill>
          <a:blip r:embed="rId3"/>
          <a:stretch/>
        </p:blipFill>
        <p:spPr>
          <a:xfrm>
            <a:off x="432000" y="1361959"/>
            <a:ext cx="6505920" cy="4613760"/>
          </a:xfrm>
          <a:prstGeom prst="rect">
            <a:avLst/>
          </a:prstGeom>
          <a:ln>
            <a:noFill/>
          </a:ln>
        </p:spPr>
      </p:pic>
      <p:pic>
        <p:nvPicPr>
          <p:cNvPr id="4" name="Picture 3">
            <a:extLst>
              <a:ext uri="{FF2B5EF4-FFF2-40B4-BE49-F238E27FC236}">
                <a16:creationId xmlns:a16="http://schemas.microsoft.com/office/drawing/2014/main" id="{B00B6B89-2A91-48D2-1B34-6D094E00E503}"/>
              </a:ext>
            </a:extLst>
          </p:cNvPr>
          <p:cNvPicPr/>
          <p:nvPr/>
        </p:nvPicPr>
        <p:blipFill>
          <a:blip r:embed="rId4"/>
          <a:stretch/>
        </p:blipFill>
        <p:spPr>
          <a:xfrm>
            <a:off x="7378200" y="2231719"/>
            <a:ext cx="4573800" cy="3384000"/>
          </a:xfrm>
          <a:prstGeom prst="rect">
            <a:avLst/>
          </a:prstGeom>
          <a:ln>
            <a:noFill/>
          </a:ln>
        </p:spPr>
      </p:pic>
      <p:sp>
        <p:nvSpPr>
          <p:cNvPr id="6" name="Content Placeholder 2">
            <a:extLst>
              <a:ext uri="{FF2B5EF4-FFF2-40B4-BE49-F238E27FC236}">
                <a16:creationId xmlns:a16="http://schemas.microsoft.com/office/drawing/2014/main" id="{7676E1BC-CF49-DB69-C5B9-99BC2084B55A}"/>
              </a:ext>
            </a:extLst>
          </p:cNvPr>
          <p:cNvSpPr>
            <a:spLocks noGrp="1"/>
          </p:cNvSpPr>
          <p:nvPr/>
        </p:nvSpPr>
        <p:spPr>
          <a:xfrm>
            <a:off x="936204" y="858334"/>
            <a:ext cx="8825659" cy="3416300"/>
          </a:xfrm>
          <a:prstGeom prst="rect">
            <a:avLst/>
          </a:prstGeom>
        </p:spPr>
        <p:txBody>
          <a:bodyPr vert="horz" lIns="91440" tIns="45720" rIns="91440" bIns="45720" rtlCol="0" anchor="t">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indent="-342265">
              <a:spcBef>
                <a:spcPts val="1001"/>
              </a:spcBef>
              <a:buFont typeface="Arial" charset="2"/>
              <a:buChar char="•"/>
            </a:pPr>
            <a:r>
              <a:rPr lang="en-US" dirty="0">
                <a:latin typeface="Century Gothic"/>
                <a:cs typeface="Arial"/>
              </a:rPr>
              <a:t>Now these PCIe slots and PCIe card have some pin configuration.</a:t>
            </a:r>
            <a:endParaRPr lang="en-IN">
              <a:latin typeface="Century Gothic"/>
              <a:cs typeface="Arial"/>
            </a:endParaRPr>
          </a:p>
        </p:txBody>
      </p:sp>
    </p:spTree>
    <p:extLst>
      <p:ext uri="{BB962C8B-B14F-4D97-AF65-F5344CB8AC3E}">
        <p14:creationId xmlns:p14="http://schemas.microsoft.com/office/powerpoint/2010/main" val="21838378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888</TotalTime>
  <Words>801</Words>
  <Application>Microsoft Office PowerPoint</Application>
  <PresentationFormat>Widescreen</PresentationFormat>
  <Paragraphs>134</Paragraphs>
  <Slides>15</Slides>
  <Notes>0</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DARWINBOX</dc:title>
  <dc:creator>Santhosh Kumar Mudhalkar</dc:creator>
  <cp:lastModifiedBy>Santhosh Kumar Mudhalkar</cp:lastModifiedBy>
  <cp:revision>161</cp:revision>
  <dcterms:created xsi:type="dcterms:W3CDTF">2022-03-05T07:25:56Z</dcterms:created>
  <dcterms:modified xsi:type="dcterms:W3CDTF">2023-05-19T05:04:47Z</dcterms:modified>
</cp:coreProperties>
</file>

<file path=docProps/thumbnail.jpeg>
</file>